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58" r:id="rId3"/>
    <p:sldId id="257" r:id="rId4"/>
    <p:sldId id="259" r:id="rId5"/>
    <p:sldId id="262" r:id="rId6"/>
    <p:sldId id="267" r:id="rId7"/>
    <p:sldId id="268" r:id="rId8"/>
    <p:sldId id="269" r:id="rId9"/>
    <p:sldId id="270" r:id="rId10"/>
    <p:sldId id="263" r:id="rId11"/>
    <p:sldId id="271" r:id="rId12"/>
    <p:sldId id="264" r:id="rId13"/>
    <p:sldId id="265" r:id="rId14"/>
    <p:sldId id="266" r:id="rId15"/>
    <p:sldId id="260" r:id="rId16"/>
    <p:sldId id="272" r:id="rId17"/>
    <p:sldId id="273" r:id="rId18"/>
    <p:sldId id="274" r:id="rId19"/>
    <p:sldId id="275" r:id="rId20"/>
    <p:sldId id="276" r:id="rId21"/>
    <p:sldId id="277" r:id="rId22"/>
    <p:sldId id="279" r:id="rId23"/>
    <p:sldId id="278"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1FE"/>
    <a:srgbClr val="21FF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6395" autoAdjust="0"/>
  </p:normalViewPr>
  <p:slideViewPr>
    <p:cSldViewPr snapToGrid="0" snapToObjects="1">
      <p:cViewPr varScale="1">
        <p:scale>
          <a:sx n="96" d="100"/>
          <a:sy n="96" d="100"/>
        </p:scale>
        <p:origin x="-2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A7825-4F68-B145-B11D-827688BA3373}" type="datetimeFigureOut">
              <a:rPr lang="en-US" smtClean="0"/>
              <a:t>7/25/18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B2B34B-8370-934F-9B98-FF0F56099E35}" type="slidenum">
              <a:rPr lang="en-US" smtClean="0"/>
              <a:t>‹#›</a:t>
            </a:fld>
            <a:endParaRPr lang="en-US"/>
          </a:p>
        </p:txBody>
      </p:sp>
    </p:spTree>
    <p:extLst>
      <p:ext uri="{BB962C8B-B14F-4D97-AF65-F5344CB8AC3E}">
        <p14:creationId xmlns:p14="http://schemas.microsoft.com/office/powerpoint/2010/main" val="3008372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75CB3-3644-6A42-9A18-B65FE57FF34E}" type="datetimeFigureOut">
              <a:rPr lang="en-US" smtClean="0"/>
              <a:t>7/25/18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CF0B1-78D5-3F48-8D60-855D139BC9CE}" type="slidenum">
              <a:rPr lang="en-US" smtClean="0"/>
              <a:t>‹#›</a:t>
            </a:fld>
            <a:endParaRPr lang="en-US"/>
          </a:p>
        </p:txBody>
      </p:sp>
    </p:spTree>
    <p:extLst>
      <p:ext uri="{BB962C8B-B14F-4D97-AF65-F5344CB8AC3E}">
        <p14:creationId xmlns:p14="http://schemas.microsoft.com/office/powerpoint/2010/main" val="23928661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Banner is an enterprise resource planning ERP system.  Providing access to related information for planning and decision-making purposes from scheduling classes to issuing paychecks.</a:t>
            </a:r>
          </a:p>
          <a:p>
            <a:endParaRPr lang="en-US" dirty="0" smtClean="0"/>
          </a:p>
          <a:p>
            <a:r>
              <a:rPr lang="en-US" dirty="0" smtClean="0"/>
              <a:t>Group-based pages: example all forms related to check </a:t>
            </a:r>
            <a:r>
              <a:rPr lang="en-US" dirty="0" err="1" smtClean="0"/>
              <a:t>pringint</a:t>
            </a:r>
            <a:r>
              <a:rPr lang="en-US" dirty="0" smtClean="0"/>
              <a:t> will be identified and migrated to Banner 9 at one time.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DCF0B1-78D5-3F48-8D60-855D139BC9CE}" type="slidenum">
              <a:rPr lang="en-US" smtClean="0"/>
              <a:t>4</a:t>
            </a:fld>
            <a:endParaRPr lang="en-US"/>
          </a:p>
        </p:txBody>
      </p:sp>
    </p:spTree>
    <p:extLst>
      <p:ext uri="{BB962C8B-B14F-4D97-AF65-F5344CB8AC3E}">
        <p14:creationId xmlns:p14="http://schemas.microsoft.com/office/powerpoint/2010/main" val="339704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a:t>
            </a:r>
            <a:r>
              <a:rPr lang="en-US" baseline="0" dirty="0" smtClean="0"/>
              <a:t> has changed:</a:t>
            </a:r>
          </a:p>
          <a:p>
            <a:endParaRPr lang="en-US" baseline="0" dirty="0" smtClean="0"/>
          </a:p>
          <a:p>
            <a:pPr marL="171450" indent="-171450">
              <a:buFont typeface="Arial"/>
              <a:buChar char="•"/>
            </a:pPr>
            <a:r>
              <a:rPr lang="en-US" dirty="0" smtClean="0"/>
              <a:t>Forms = Pages</a:t>
            </a:r>
          </a:p>
          <a:p>
            <a:pPr marL="171450" indent="-171450">
              <a:buFont typeface="Arial"/>
              <a:buChar char="•"/>
            </a:pPr>
            <a:r>
              <a:rPr lang="en-US" dirty="0" smtClean="0"/>
              <a:t>Key and Next Blocks = Go</a:t>
            </a:r>
          </a:p>
          <a:p>
            <a:pPr marL="171450" indent="-171450">
              <a:buFont typeface="Arial"/>
              <a:buChar char="•"/>
            </a:pPr>
            <a:r>
              <a:rPr lang="en-US" dirty="0" smtClean="0"/>
              <a:t>Blocks =</a:t>
            </a:r>
            <a:r>
              <a:rPr lang="en-US" baseline="0" dirty="0" smtClean="0"/>
              <a:t> Sections</a:t>
            </a:r>
          </a:p>
          <a:p>
            <a:pPr marL="171450" indent="-171450">
              <a:buFont typeface="Arial"/>
              <a:buChar char="•"/>
            </a:pPr>
            <a:r>
              <a:rPr lang="en-US" baseline="0" dirty="0" smtClean="0"/>
              <a:t>Rollback = Start Over</a:t>
            </a:r>
          </a:p>
          <a:p>
            <a:pPr marL="171450" indent="-171450">
              <a:buFont typeface="Arial"/>
              <a:buChar char="•"/>
            </a:pPr>
            <a:r>
              <a:rPr lang="en-US" baseline="0" dirty="0" smtClean="0"/>
              <a:t>Query = Filter</a:t>
            </a:r>
          </a:p>
          <a:p>
            <a:pPr marL="171450" indent="-171450">
              <a:buFont typeface="Arial"/>
              <a:buChar char="•"/>
            </a:pPr>
            <a:endParaRPr lang="en-US" baseline="0" dirty="0" smtClean="0"/>
          </a:p>
          <a:p>
            <a:r>
              <a:rPr lang="en-US" sz="1200" b="0" i="0" u="none" strike="noStrike" kern="1200" baseline="0" dirty="0" smtClean="0">
                <a:solidFill>
                  <a:schemeClr val="tx1"/>
                </a:solidFill>
                <a:latin typeface="+mn-lt"/>
                <a:ea typeface="+mn-ea"/>
                <a:cs typeface="+mn-cs"/>
              </a:rPr>
              <a:t>Page Header</a:t>
            </a:r>
          </a:p>
          <a:p>
            <a:r>
              <a:rPr lang="en-US" sz="1200" b="0" i="0" u="none" strike="noStrike" kern="1200" baseline="0" dirty="0" smtClean="0">
                <a:solidFill>
                  <a:schemeClr val="tx1"/>
                </a:solidFill>
                <a:latin typeface="+mn-lt"/>
                <a:ea typeface="+mn-ea"/>
                <a:cs typeface="+mn-cs"/>
              </a:rPr>
              <a:t>• Page Title as controlled by GUAUPRF</a:t>
            </a:r>
          </a:p>
          <a:p>
            <a:r>
              <a:rPr lang="en-US" sz="1200" b="0" i="0" u="none" strike="noStrike" kern="1200" baseline="0" dirty="0" smtClean="0">
                <a:solidFill>
                  <a:schemeClr val="tx1"/>
                </a:solidFill>
                <a:latin typeface="+mn-lt"/>
                <a:ea typeface="+mn-ea"/>
                <a:cs typeface="+mn-cs"/>
              </a:rPr>
              <a:t>• Actions include: Page Close, Workflow Release and Submit, BDM Add and Retrieve, Related Menu, Tools Menu, and Notification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 Block</a:t>
            </a:r>
          </a:p>
          <a:p>
            <a:r>
              <a:rPr lang="en-US" sz="1200" b="0" i="0" u="none" strike="noStrike" kern="1200" baseline="0" dirty="0" smtClean="0">
                <a:solidFill>
                  <a:schemeClr val="tx1"/>
                </a:solidFill>
                <a:latin typeface="+mn-lt"/>
                <a:ea typeface="+mn-ea"/>
                <a:cs typeface="+mn-cs"/>
              </a:rPr>
              <a:t>• When in the Key Block, the fields are displayed in columns and are</a:t>
            </a:r>
          </a:p>
          <a:p>
            <a:r>
              <a:rPr lang="en-US" sz="1200" b="0" i="0" u="none" strike="noStrike" kern="1200" baseline="0" dirty="0" smtClean="0">
                <a:solidFill>
                  <a:schemeClr val="tx1"/>
                </a:solidFill>
                <a:latin typeface="+mn-lt"/>
                <a:ea typeface="+mn-ea"/>
                <a:cs typeface="+mn-cs"/>
              </a:rPr>
              <a:t>enterable. When out of the Key Block, the fields are rearranged into a</a:t>
            </a:r>
          </a:p>
          <a:p>
            <a:r>
              <a:rPr lang="en-US" sz="1200" b="0" i="0" u="none" strike="noStrike" kern="1200" baseline="0" dirty="0" smtClean="0">
                <a:solidFill>
                  <a:schemeClr val="tx1"/>
                </a:solidFill>
                <a:latin typeface="+mn-lt"/>
                <a:ea typeface="+mn-ea"/>
                <a:cs typeface="+mn-cs"/>
              </a:rPr>
              <a:t>linear format and are not enterable.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Sections</a:t>
            </a:r>
          </a:p>
          <a:p>
            <a:r>
              <a:rPr lang="en-US" sz="1200" b="0" i="0" u="none" strike="noStrike" kern="1200" baseline="0" dirty="0" smtClean="0">
                <a:solidFill>
                  <a:schemeClr val="tx1"/>
                </a:solidFill>
                <a:latin typeface="+mn-lt"/>
                <a:ea typeface="+mn-ea"/>
                <a:cs typeface="+mn-cs"/>
              </a:rPr>
              <a:t>• If a page has multiple sections, they can be expanded or collapsed</a:t>
            </a:r>
          </a:p>
          <a:p>
            <a:r>
              <a:rPr lang="en-US" sz="1200" b="0" i="0" u="none" strike="noStrike" kern="1200" baseline="0" dirty="0" smtClean="0">
                <a:solidFill>
                  <a:schemeClr val="tx1"/>
                </a:solidFill>
                <a:latin typeface="+mn-lt"/>
                <a:ea typeface="+mn-ea"/>
                <a:cs typeface="+mn-cs"/>
              </a:rPr>
              <a:t>• Header actions include: Multiple Record, Insert, Delete, Copy, Filter, and SDE More Information</a:t>
            </a:r>
            <a:endParaRPr lang="en-US" dirty="0"/>
          </a:p>
        </p:txBody>
      </p:sp>
      <p:sp>
        <p:nvSpPr>
          <p:cNvPr id="4" name="Slide Number Placeholder 3"/>
          <p:cNvSpPr>
            <a:spLocks noGrp="1"/>
          </p:cNvSpPr>
          <p:nvPr>
            <p:ph type="sldNum" sz="quarter" idx="10"/>
          </p:nvPr>
        </p:nvSpPr>
        <p:spPr/>
        <p:txBody>
          <a:bodyPr/>
          <a:lstStyle/>
          <a:p>
            <a:fld id="{82DCF0B1-78D5-3F48-8D60-855D139BC9CE}" type="slidenum">
              <a:rPr lang="en-US" smtClean="0"/>
              <a:t>13</a:t>
            </a:fld>
            <a:endParaRPr lang="en-US"/>
          </a:p>
        </p:txBody>
      </p:sp>
    </p:spTree>
    <p:extLst>
      <p:ext uri="{BB962C8B-B14F-4D97-AF65-F5344CB8AC3E}">
        <p14:creationId xmlns:p14="http://schemas.microsoft.com/office/powerpoint/2010/main" val="2104037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DCF0B1-78D5-3F48-8D60-855D139BC9CE}" type="slidenum">
              <a:rPr lang="en-US" smtClean="0"/>
              <a:t>22</a:t>
            </a:fld>
            <a:endParaRPr lang="en-US"/>
          </a:p>
        </p:txBody>
      </p:sp>
    </p:spTree>
    <p:extLst>
      <p:ext uri="{BB962C8B-B14F-4D97-AF65-F5344CB8AC3E}">
        <p14:creationId xmlns:p14="http://schemas.microsoft.com/office/powerpoint/2010/main" val="262424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5</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6</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7</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8</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9</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a:t>
            </a:r>
            <a:r>
              <a:rPr lang="en-US" baseline="0" dirty="0" smtClean="0"/>
              <a:t> has changed:</a:t>
            </a:r>
          </a:p>
          <a:p>
            <a:endParaRPr lang="en-US" baseline="0" dirty="0" smtClean="0"/>
          </a:p>
          <a:p>
            <a:pPr marL="171450" indent="-171450">
              <a:buFont typeface="Arial"/>
              <a:buChar char="•"/>
            </a:pPr>
            <a:r>
              <a:rPr lang="en-US" dirty="0" smtClean="0"/>
              <a:t>Forms = Pages</a:t>
            </a:r>
          </a:p>
          <a:p>
            <a:pPr marL="171450" indent="-171450">
              <a:buFont typeface="Arial"/>
              <a:buChar char="•"/>
            </a:pPr>
            <a:r>
              <a:rPr lang="en-US" dirty="0" smtClean="0"/>
              <a:t>Key and Next Blocks = Go</a:t>
            </a:r>
          </a:p>
          <a:p>
            <a:pPr marL="171450" indent="-171450">
              <a:buFont typeface="Arial"/>
              <a:buChar char="•"/>
            </a:pPr>
            <a:r>
              <a:rPr lang="en-US" dirty="0" smtClean="0"/>
              <a:t>Blocks =</a:t>
            </a:r>
            <a:r>
              <a:rPr lang="en-US" baseline="0" dirty="0" smtClean="0"/>
              <a:t> Sections</a:t>
            </a:r>
          </a:p>
          <a:p>
            <a:pPr marL="171450" indent="-171450">
              <a:buFont typeface="Arial"/>
              <a:buChar char="•"/>
            </a:pPr>
            <a:r>
              <a:rPr lang="en-US" baseline="0" dirty="0" smtClean="0"/>
              <a:t>Rollback = Start Over</a:t>
            </a:r>
          </a:p>
          <a:p>
            <a:pPr marL="171450" indent="-171450">
              <a:buFont typeface="Arial"/>
              <a:buChar char="•"/>
            </a:pPr>
            <a:r>
              <a:rPr lang="en-US" baseline="0" dirty="0" smtClean="0"/>
              <a:t>Query = Filter</a:t>
            </a:r>
          </a:p>
          <a:p>
            <a:pPr marL="171450" indent="-171450">
              <a:buFont typeface="Arial"/>
              <a:buChar char="•"/>
            </a:pPr>
            <a:endParaRPr lang="en-US" baseline="0" dirty="0" smtClean="0"/>
          </a:p>
          <a:p>
            <a:r>
              <a:rPr lang="en-US" sz="1200" b="0" i="0" u="none" strike="noStrike" kern="1200" baseline="0" dirty="0" smtClean="0">
                <a:solidFill>
                  <a:schemeClr val="tx1"/>
                </a:solidFill>
                <a:latin typeface="+mn-lt"/>
                <a:ea typeface="+mn-ea"/>
                <a:cs typeface="+mn-cs"/>
              </a:rPr>
              <a:t>Page Header</a:t>
            </a:r>
          </a:p>
          <a:p>
            <a:r>
              <a:rPr lang="en-US" sz="1200" b="0" i="0" u="none" strike="noStrike" kern="1200" baseline="0" dirty="0" smtClean="0">
                <a:solidFill>
                  <a:schemeClr val="tx1"/>
                </a:solidFill>
                <a:latin typeface="+mn-lt"/>
                <a:ea typeface="+mn-ea"/>
                <a:cs typeface="+mn-cs"/>
              </a:rPr>
              <a:t>• Page Title as controlled by GUAUPRF</a:t>
            </a:r>
          </a:p>
          <a:p>
            <a:r>
              <a:rPr lang="en-US" sz="1200" b="0" i="0" u="none" strike="noStrike" kern="1200" baseline="0" dirty="0" smtClean="0">
                <a:solidFill>
                  <a:schemeClr val="tx1"/>
                </a:solidFill>
                <a:latin typeface="+mn-lt"/>
                <a:ea typeface="+mn-ea"/>
                <a:cs typeface="+mn-cs"/>
              </a:rPr>
              <a:t>• Actions include: Page Close, Workflow Release and Submit, BDM Add and Retrieve, Related Menu, Tools Menu, and Notification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 Block</a:t>
            </a:r>
          </a:p>
          <a:p>
            <a:r>
              <a:rPr lang="en-US" sz="1200" b="0" i="0" u="none" strike="noStrike" kern="1200" baseline="0" dirty="0" smtClean="0">
                <a:solidFill>
                  <a:schemeClr val="tx1"/>
                </a:solidFill>
                <a:latin typeface="+mn-lt"/>
                <a:ea typeface="+mn-ea"/>
                <a:cs typeface="+mn-cs"/>
              </a:rPr>
              <a:t>• When in the Key Block, the fields are displayed in columns and are</a:t>
            </a:r>
          </a:p>
          <a:p>
            <a:r>
              <a:rPr lang="en-US" sz="1200" b="0" i="0" u="none" strike="noStrike" kern="1200" baseline="0" dirty="0" smtClean="0">
                <a:solidFill>
                  <a:schemeClr val="tx1"/>
                </a:solidFill>
                <a:latin typeface="+mn-lt"/>
                <a:ea typeface="+mn-ea"/>
                <a:cs typeface="+mn-cs"/>
              </a:rPr>
              <a:t>enterable. When out of the Key Block, the fields are rearranged into a</a:t>
            </a:r>
          </a:p>
          <a:p>
            <a:r>
              <a:rPr lang="en-US" sz="1200" b="0" i="0" u="none" strike="noStrike" kern="1200" baseline="0" dirty="0" smtClean="0">
                <a:solidFill>
                  <a:schemeClr val="tx1"/>
                </a:solidFill>
                <a:latin typeface="+mn-lt"/>
                <a:ea typeface="+mn-ea"/>
                <a:cs typeface="+mn-cs"/>
              </a:rPr>
              <a:t>linear format and are not enterable.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Sections</a:t>
            </a:r>
          </a:p>
          <a:p>
            <a:r>
              <a:rPr lang="en-US" sz="1200" b="0" i="0" u="none" strike="noStrike" kern="1200" baseline="0" dirty="0" smtClean="0">
                <a:solidFill>
                  <a:schemeClr val="tx1"/>
                </a:solidFill>
                <a:latin typeface="+mn-lt"/>
                <a:ea typeface="+mn-ea"/>
                <a:cs typeface="+mn-cs"/>
              </a:rPr>
              <a:t>• If a page has multiple sections, they can be expanded or collapsed</a:t>
            </a:r>
          </a:p>
          <a:p>
            <a:r>
              <a:rPr lang="en-US" sz="1200" b="0" i="0" u="none" strike="noStrike" kern="1200" baseline="0" dirty="0" smtClean="0">
                <a:solidFill>
                  <a:schemeClr val="tx1"/>
                </a:solidFill>
                <a:latin typeface="+mn-lt"/>
                <a:ea typeface="+mn-ea"/>
                <a:cs typeface="+mn-cs"/>
              </a:rPr>
              <a:t>• Header actions include: Multiple Record, Insert, Delete, Copy, Filter, and SDE More Information</a:t>
            </a:r>
            <a:endParaRPr lang="en-US" dirty="0"/>
          </a:p>
        </p:txBody>
      </p:sp>
      <p:sp>
        <p:nvSpPr>
          <p:cNvPr id="4" name="Slide Number Placeholder 3"/>
          <p:cNvSpPr>
            <a:spLocks noGrp="1"/>
          </p:cNvSpPr>
          <p:nvPr>
            <p:ph type="sldNum" sz="quarter" idx="10"/>
          </p:nvPr>
        </p:nvSpPr>
        <p:spPr/>
        <p:txBody>
          <a:bodyPr/>
          <a:lstStyle/>
          <a:p>
            <a:fld id="{82DCF0B1-78D5-3F48-8D60-855D139BC9CE}" type="slidenum">
              <a:rPr lang="en-US" smtClean="0"/>
              <a:t>10</a:t>
            </a:fld>
            <a:endParaRPr lang="en-US"/>
          </a:p>
        </p:txBody>
      </p:sp>
    </p:spTree>
    <p:extLst>
      <p:ext uri="{BB962C8B-B14F-4D97-AF65-F5344CB8AC3E}">
        <p14:creationId xmlns:p14="http://schemas.microsoft.com/office/powerpoint/2010/main" val="210403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Navigator </a:t>
            </a:r>
            <a:r>
              <a:rPr lang="mr-IN" dirty="0" smtClean="0"/>
              <a:t>–</a:t>
            </a:r>
            <a:r>
              <a:rPr lang="en-US" dirty="0" smtClean="0"/>
              <a:t> is the</a:t>
            </a:r>
            <a:r>
              <a:rPr lang="en-US" baseline="0" dirty="0" smtClean="0"/>
              <a:t> landing page and home link.</a:t>
            </a:r>
          </a:p>
          <a:p>
            <a:endParaRPr lang="en-US" baseline="0" dirty="0" smtClean="0"/>
          </a:p>
          <a:p>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(CTRL+M) –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is located in the upper left corner of the application. Click on this icon to open the Banner Menu. Find the page you are interested in opening. Select the desired entry and click Enter. The </a:t>
            </a:r>
            <a:r>
              <a:rPr lang="en-US" sz="1200" b="1" i="0" u="none" strike="noStrike" kern="1200" baseline="0" dirty="0" smtClean="0">
                <a:solidFill>
                  <a:schemeClr val="tx1"/>
                </a:solidFill>
                <a:latin typeface="+mn-lt"/>
                <a:ea typeface="+mn-ea"/>
                <a:cs typeface="+mn-cs"/>
              </a:rPr>
              <a:t>Menu icon </a:t>
            </a:r>
            <a:r>
              <a:rPr lang="en-US" sz="1200" b="0" i="0" u="none" strike="noStrike" kern="1200" baseline="0" dirty="0" smtClean="0">
                <a:solidFill>
                  <a:schemeClr val="tx1"/>
                </a:solidFill>
                <a:latin typeface="+mn-lt"/>
                <a:ea typeface="+mn-ea"/>
                <a:cs typeface="+mn-cs"/>
              </a:rPr>
              <a:t>will also allow you to open the My Banner menu which will allow you to create a personal list of pages that you use regularly. See the appendix for directions regarding how to set up My Banner.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CTRL+Shift+Y</a:t>
            </a:r>
            <a:r>
              <a:rPr lang="en-US" sz="1200" b="0" i="0" u="none" strike="noStrike" kern="1200" baseline="0" dirty="0" smtClean="0">
                <a:solidFill>
                  <a:schemeClr val="tx1"/>
                </a:solidFill>
                <a:latin typeface="+mn-lt"/>
                <a:ea typeface="+mn-ea"/>
                <a:cs typeface="+mn-cs"/>
              </a:rPr>
              <a:t>) – The </a:t>
            </a:r>
            <a:r>
              <a:rPr lang="en-US" sz="1200" b="1" i="0" u="none" strike="noStrike" kern="1200" baseline="0" dirty="0" smtClean="0">
                <a:solidFill>
                  <a:schemeClr val="tx1"/>
                </a:solidFill>
                <a:latin typeface="+mn-lt"/>
                <a:ea typeface="+mn-ea"/>
                <a:cs typeface="+mn-cs"/>
              </a:rPr>
              <a:t>Search icon </a:t>
            </a:r>
            <a:r>
              <a:rPr lang="en-US" sz="1200" b="0" i="0" u="none" strike="noStrike" kern="1200" baseline="0" dirty="0" smtClean="0">
                <a:solidFill>
                  <a:schemeClr val="tx1"/>
                </a:solidFill>
                <a:latin typeface="+mn-lt"/>
                <a:ea typeface="+mn-ea"/>
                <a:cs typeface="+mn-cs"/>
              </a:rPr>
              <a:t>is located in the upper left corner, just to the right of the Menu icon. Click on this icon to open the Search window. You can then enter either the descriptive name of the page or the Banner acronym for the page.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(CTRL+Y) – The </a:t>
            </a:r>
            <a:r>
              <a:rPr lang="en-US" sz="1200" b="1" i="0" u="none" strike="noStrike" kern="1200" baseline="0" dirty="0" smtClean="0">
                <a:solidFill>
                  <a:schemeClr val="tx1"/>
                </a:solidFill>
                <a:latin typeface="+mn-lt"/>
                <a:ea typeface="+mn-ea"/>
                <a:cs typeface="+mn-cs"/>
              </a:rPr>
              <a:t>Recently Opened icon </a:t>
            </a:r>
            <a:r>
              <a:rPr lang="en-US" sz="1200" b="0" i="0" u="none" strike="noStrike" kern="1200" baseline="0" dirty="0" smtClean="0">
                <a:solidFill>
                  <a:schemeClr val="tx1"/>
                </a:solidFill>
                <a:latin typeface="+mn-lt"/>
                <a:ea typeface="+mn-ea"/>
                <a:cs typeface="+mn-cs"/>
              </a:rPr>
              <a:t>is located in the upper left corner, just to the right of the Search icon. It is displayed with a count of pages after you have opened the first page in an application. Open the list and select a page to access it.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Search box in the center of the page </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CTRL+Home</a:t>
            </a:r>
            <a:r>
              <a:rPr lang="en-US" sz="1200" b="0" i="0" u="none" strike="noStrike" kern="1200" baseline="0" dirty="0" smtClean="0">
                <a:solidFill>
                  <a:schemeClr val="tx1"/>
                </a:solidFill>
                <a:latin typeface="+mn-lt"/>
                <a:ea typeface="+mn-ea"/>
                <a:cs typeface="+mn-cs"/>
              </a:rPr>
              <a:t>) – In this box, you can enter either the descriptive name of the page or the Banner acronym for the page. Find the desired entry and click Enter.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DCF0B1-78D5-3F48-8D60-855D139BC9CE}" type="slidenum">
              <a:rPr lang="en-US" smtClean="0"/>
              <a:t>11</a:t>
            </a:fld>
            <a:endParaRPr lang="en-US"/>
          </a:p>
        </p:txBody>
      </p:sp>
    </p:spTree>
    <p:extLst>
      <p:ext uri="{BB962C8B-B14F-4D97-AF65-F5344CB8AC3E}">
        <p14:creationId xmlns:p14="http://schemas.microsoft.com/office/powerpoint/2010/main" val="376893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Terminology</a:t>
            </a:r>
            <a:r>
              <a:rPr lang="en-US" baseline="0" dirty="0" smtClean="0"/>
              <a:t> has changed:</a:t>
            </a:r>
          </a:p>
          <a:p>
            <a:endParaRPr lang="en-US" baseline="0" dirty="0" smtClean="0"/>
          </a:p>
          <a:p>
            <a:pPr marL="171450" indent="-171450">
              <a:buFont typeface="Arial"/>
              <a:buChar char="•"/>
            </a:pPr>
            <a:r>
              <a:rPr lang="en-US" dirty="0" smtClean="0"/>
              <a:t>Forms = Pages</a:t>
            </a:r>
          </a:p>
          <a:p>
            <a:pPr marL="171450" indent="-171450">
              <a:buFont typeface="Arial"/>
              <a:buChar char="•"/>
            </a:pPr>
            <a:r>
              <a:rPr lang="en-US" dirty="0" smtClean="0"/>
              <a:t>Key and Next Blocks = Go</a:t>
            </a:r>
          </a:p>
          <a:p>
            <a:pPr marL="171450" indent="-171450">
              <a:buFont typeface="Arial"/>
              <a:buChar char="•"/>
            </a:pPr>
            <a:r>
              <a:rPr lang="en-US" dirty="0" smtClean="0"/>
              <a:t>Blocks =</a:t>
            </a:r>
            <a:r>
              <a:rPr lang="en-US" baseline="0" dirty="0" smtClean="0"/>
              <a:t> Sections</a:t>
            </a:r>
          </a:p>
          <a:p>
            <a:pPr marL="171450" indent="-171450">
              <a:buFont typeface="Arial"/>
              <a:buChar char="•"/>
            </a:pPr>
            <a:r>
              <a:rPr lang="en-US" baseline="0" dirty="0" smtClean="0"/>
              <a:t>Rollback = Start Over</a:t>
            </a:r>
          </a:p>
          <a:p>
            <a:pPr marL="171450" indent="-171450">
              <a:buFont typeface="Arial"/>
              <a:buChar char="•"/>
            </a:pPr>
            <a:r>
              <a:rPr lang="en-US" baseline="0" dirty="0" smtClean="0"/>
              <a:t>Query = Filter</a:t>
            </a:r>
          </a:p>
          <a:p>
            <a:pPr marL="171450" indent="-171450">
              <a:buFont typeface="Arial"/>
              <a:buChar char="•"/>
            </a:pPr>
            <a:endParaRPr lang="en-US" baseline="0" dirty="0" smtClean="0"/>
          </a:p>
          <a:p>
            <a:r>
              <a:rPr lang="en-US" sz="1200" b="0" i="0" u="none" strike="noStrike" kern="1200" baseline="0" dirty="0" smtClean="0">
                <a:solidFill>
                  <a:schemeClr val="tx1"/>
                </a:solidFill>
                <a:latin typeface="+mn-lt"/>
                <a:ea typeface="+mn-ea"/>
                <a:cs typeface="+mn-cs"/>
              </a:rPr>
              <a:t>Page Header</a:t>
            </a:r>
          </a:p>
          <a:p>
            <a:r>
              <a:rPr lang="en-US" sz="1200" b="0" i="0" u="none" strike="noStrike" kern="1200" baseline="0" dirty="0" smtClean="0">
                <a:solidFill>
                  <a:schemeClr val="tx1"/>
                </a:solidFill>
                <a:latin typeface="+mn-lt"/>
                <a:ea typeface="+mn-ea"/>
                <a:cs typeface="+mn-cs"/>
              </a:rPr>
              <a:t>• Page Title as controlled by GUAUPRF</a:t>
            </a:r>
          </a:p>
          <a:p>
            <a:r>
              <a:rPr lang="en-US" sz="1200" b="0" i="0" u="none" strike="noStrike" kern="1200" baseline="0" dirty="0" smtClean="0">
                <a:solidFill>
                  <a:schemeClr val="tx1"/>
                </a:solidFill>
                <a:latin typeface="+mn-lt"/>
                <a:ea typeface="+mn-ea"/>
                <a:cs typeface="+mn-cs"/>
              </a:rPr>
              <a:t>• Actions include: Page Close, Workflow Release and Submit, BDM Add and Retrieve, Related Menu, Tools Menu, and Notification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Key Block</a:t>
            </a:r>
          </a:p>
          <a:p>
            <a:r>
              <a:rPr lang="en-US" sz="1200" b="0" i="0" u="none" strike="noStrike" kern="1200" baseline="0" dirty="0" smtClean="0">
                <a:solidFill>
                  <a:schemeClr val="tx1"/>
                </a:solidFill>
                <a:latin typeface="+mn-lt"/>
                <a:ea typeface="+mn-ea"/>
                <a:cs typeface="+mn-cs"/>
              </a:rPr>
              <a:t>• When in the Key Block, the fields are displayed in columns and are</a:t>
            </a:r>
          </a:p>
          <a:p>
            <a:r>
              <a:rPr lang="en-US" sz="1200" b="0" i="0" u="none" strike="noStrike" kern="1200" baseline="0" dirty="0" smtClean="0">
                <a:solidFill>
                  <a:schemeClr val="tx1"/>
                </a:solidFill>
                <a:latin typeface="+mn-lt"/>
                <a:ea typeface="+mn-ea"/>
                <a:cs typeface="+mn-cs"/>
              </a:rPr>
              <a:t>enterable. When out of the Key Block, the fields are rearranged into a</a:t>
            </a:r>
          </a:p>
          <a:p>
            <a:r>
              <a:rPr lang="en-US" sz="1200" b="0" i="0" u="none" strike="noStrike" kern="1200" baseline="0" dirty="0" smtClean="0">
                <a:solidFill>
                  <a:schemeClr val="tx1"/>
                </a:solidFill>
                <a:latin typeface="+mn-lt"/>
                <a:ea typeface="+mn-ea"/>
                <a:cs typeface="+mn-cs"/>
              </a:rPr>
              <a:t>linear format and are not enterable.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Sections</a:t>
            </a:r>
          </a:p>
          <a:p>
            <a:r>
              <a:rPr lang="en-US" sz="1200" b="0" i="0" u="none" strike="noStrike" kern="1200" baseline="0" dirty="0" smtClean="0">
                <a:solidFill>
                  <a:schemeClr val="tx1"/>
                </a:solidFill>
                <a:latin typeface="+mn-lt"/>
                <a:ea typeface="+mn-ea"/>
                <a:cs typeface="+mn-cs"/>
              </a:rPr>
              <a:t>• If a page has multiple sections, they can be expanded or collapsed</a:t>
            </a:r>
          </a:p>
          <a:p>
            <a:r>
              <a:rPr lang="en-US" sz="1200" b="0" i="0" u="none" strike="noStrike" kern="1200" baseline="0" dirty="0" smtClean="0">
                <a:solidFill>
                  <a:schemeClr val="tx1"/>
                </a:solidFill>
                <a:latin typeface="+mn-lt"/>
                <a:ea typeface="+mn-ea"/>
                <a:cs typeface="+mn-cs"/>
              </a:rPr>
              <a:t>• Header actions include: Multiple Record, Insert, Delete, Copy, Filter, and SDE More Information</a:t>
            </a:r>
            <a:endParaRPr lang="en-US" dirty="0"/>
          </a:p>
        </p:txBody>
      </p:sp>
      <p:sp>
        <p:nvSpPr>
          <p:cNvPr id="4" name="Slide Number Placeholder 3"/>
          <p:cNvSpPr>
            <a:spLocks noGrp="1"/>
          </p:cNvSpPr>
          <p:nvPr>
            <p:ph type="sldNum" sz="quarter" idx="10"/>
          </p:nvPr>
        </p:nvSpPr>
        <p:spPr/>
        <p:txBody>
          <a:bodyPr/>
          <a:lstStyle/>
          <a:p>
            <a:fld id="{82DCF0B1-78D5-3F48-8D60-855D139BC9CE}" type="slidenum">
              <a:rPr lang="en-US" smtClean="0"/>
              <a:t>12</a:t>
            </a:fld>
            <a:endParaRPr lang="en-US"/>
          </a:p>
        </p:txBody>
      </p:sp>
    </p:spTree>
    <p:extLst>
      <p:ext uri="{BB962C8B-B14F-4D97-AF65-F5344CB8AC3E}">
        <p14:creationId xmlns:p14="http://schemas.microsoft.com/office/powerpoint/2010/main" val="210403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1243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2020"/>
            <a:ext cx="8229600" cy="83557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70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14" name="Group 13"/>
          <p:cNvGrpSpPr/>
          <p:nvPr userDrawn="1"/>
        </p:nvGrpSpPr>
        <p:grpSpPr>
          <a:xfrm>
            <a:off x="0" y="6353117"/>
            <a:ext cx="9144000" cy="504883"/>
            <a:chOff x="0" y="6353117"/>
            <a:chExt cx="9144000" cy="504883"/>
          </a:xfrm>
        </p:grpSpPr>
        <p:sp>
          <p:nvSpPr>
            <p:cNvPr id="8" name="Rectangle 7"/>
            <p:cNvSpPr/>
            <p:nvPr userDrawn="1"/>
          </p:nvSpPr>
          <p:spPr>
            <a:xfrm>
              <a:off x="0" y="6353117"/>
              <a:ext cx="9144000" cy="504883"/>
            </a:xfrm>
            <a:prstGeom prst="rect">
              <a:avLst/>
            </a:prstGeom>
            <a:gradFill flip="none" rotWithShape="1">
              <a:gsLst>
                <a:gs pos="0">
                  <a:srgbClr val="1291FE"/>
                </a:gs>
                <a:gs pos="100000">
                  <a:srgbClr val="FFFFFF"/>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6350" y="6523774"/>
              <a:ext cx="2982119" cy="307777"/>
            </a:xfrm>
            <a:prstGeom prst="rect">
              <a:avLst/>
            </a:prstGeom>
            <a:noFill/>
          </p:spPr>
          <p:txBody>
            <a:bodyPr wrap="none" rtlCol="0">
              <a:spAutoFit/>
            </a:bodyPr>
            <a:lstStyle/>
            <a:p>
              <a:r>
                <a:rPr lang="en-US" sz="1400" b="1" dirty="0" smtClean="0"/>
                <a:t>Emerson College</a:t>
              </a:r>
              <a:r>
                <a:rPr lang="en-US" sz="1400" b="1" baseline="0" dirty="0" smtClean="0"/>
                <a:t>  |  July 23 </a:t>
              </a:r>
              <a:r>
                <a:rPr lang="mr-IN" sz="1400" b="1" baseline="0" dirty="0" smtClean="0"/>
                <a:t>–</a:t>
              </a:r>
              <a:r>
                <a:rPr lang="en-US" sz="1400" b="1" baseline="0" dirty="0" smtClean="0"/>
                <a:t> 25, 2018</a:t>
              </a:r>
              <a:endParaRPr lang="en-US" sz="1400" b="1" dirty="0"/>
            </a:p>
          </p:txBody>
        </p:sp>
      </p:grpSp>
      <p:grpSp>
        <p:nvGrpSpPr>
          <p:cNvPr id="13" name="Group 12"/>
          <p:cNvGrpSpPr/>
          <p:nvPr userDrawn="1"/>
        </p:nvGrpSpPr>
        <p:grpSpPr>
          <a:xfrm>
            <a:off x="0" y="0"/>
            <a:ext cx="9144000" cy="520452"/>
            <a:chOff x="0" y="0"/>
            <a:chExt cx="9144000" cy="520452"/>
          </a:xfrm>
        </p:grpSpPr>
        <p:sp>
          <p:nvSpPr>
            <p:cNvPr id="7" name="Rectangle 6"/>
            <p:cNvSpPr/>
            <p:nvPr userDrawn="1"/>
          </p:nvSpPr>
          <p:spPr>
            <a:xfrm>
              <a:off x="0" y="0"/>
              <a:ext cx="9144000" cy="504883"/>
            </a:xfrm>
            <a:prstGeom prst="rect">
              <a:avLst/>
            </a:prstGeom>
            <a:gradFill flip="none" rotWithShape="1">
              <a:gsLst>
                <a:gs pos="0">
                  <a:srgbClr val="1291FE"/>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om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12620"/>
              <a:ext cx="456811" cy="476388"/>
            </a:xfrm>
            <a:prstGeom prst="rect">
              <a:avLst/>
            </a:prstGeom>
          </p:spPr>
        </p:pic>
        <p:sp>
          <p:nvSpPr>
            <p:cNvPr id="10" name="TextBox 9"/>
            <p:cNvSpPr txBox="1"/>
            <p:nvPr userDrawn="1"/>
          </p:nvSpPr>
          <p:spPr>
            <a:xfrm>
              <a:off x="414649" y="212675"/>
              <a:ext cx="1827669" cy="307777"/>
            </a:xfrm>
            <a:prstGeom prst="rect">
              <a:avLst/>
            </a:prstGeom>
            <a:noFill/>
          </p:spPr>
          <p:txBody>
            <a:bodyPr wrap="none" rtlCol="0">
              <a:spAutoFit/>
            </a:bodyPr>
            <a:lstStyle/>
            <a:p>
              <a:r>
                <a:rPr lang="en-US" sz="1400" b="1" dirty="0" smtClean="0"/>
                <a:t>OMT Consultants, Inc.</a:t>
              </a:r>
              <a:endParaRPr lang="en-US" sz="1400" b="1" dirty="0"/>
            </a:p>
          </p:txBody>
        </p:sp>
        <p:sp>
          <p:nvSpPr>
            <p:cNvPr id="12" name="TextBox 11"/>
            <p:cNvSpPr txBox="1"/>
            <p:nvPr userDrawn="1"/>
          </p:nvSpPr>
          <p:spPr>
            <a:xfrm>
              <a:off x="7638460" y="212675"/>
              <a:ext cx="1505540" cy="307777"/>
            </a:xfrm>
            <a:prstGeom prst="rect">
              <a:avLst/>
            </a:prstGeom>
            <a:noFill/>
          </p:spPr>
          <p:txBody>
            <a:bodyPr wrap="none" rtlCol="0">
              <a:spAutoFit/>
            </a:bodyPr>
            <a:lstStyle/>
            <a:p>
              <a:r>
                <a:rPr lang="en-US" sz="1400" b="1" dirty="0" smtClean="0"/>
                <a:t>Banner 9 Training</a:t>
              </a:r>
              <a:endParaRPr lang="en-US" sz="1400" b="1" dirty="0"/>
            </a:p>
          </p:txBody>
        </p:sp>
      </p:grpSp>
    </p:spTree>
    <p:extLst>
      <p:ext uri="{BB962C8B-B14F-4D97-AF65-F5344CB8AC3E}">
        <p14:creationId xmlns:p14="http://schemas.microsoft.com/office/powerpoint/2010/main" val="21338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450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060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238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558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18596"/>
            <a:ext cx="8229600" cy="835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116"/>
            <a:ext cx="8229600" cy="42210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353117"/>
            <a:ext cx="9144000" cy="504883"/>
          </a:xfrm>
          <a:prstGeom prst="rect">
            <a:avLst/>
          </a:prstGeom>
          <a:gradFill flip="none" rotWithShape="1">
            <a:gsLst>
              <a:gs pos="0">
                <a:srgbClr val="1291FE"/>
              </a:gs>
              <a:gs pos="100000">
                <a:srgbClr val="FFFFFF"/>
              </a:gs>
            </a:gsLst>
            <a:path path="circle">
              <a:fillToRect r="100000" b="100000"/>
            </a:path>
            <a:tileRect l="-100000" t="-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0" y="6511047"/>
            <a:ext cx="2982119" cy="307777"/>
          </a:xfrm>
          <a:prstGeom prst="rect">
            <a:avLst/>
          </a:prstGeom>
          <a:noFill/>
        </p:spPr>
        <p:txBody>
          <a:bodyPr wrap="none" rtlCol="0">
            <a:spAutoFit/>
          </a:bodyPr>
          <a:lstStyle/>
          <a:p>
            <a:r>
              <a:rPr lang="en-US" sz="1400" b="1" dirty="0" smtClean="0"/>
              <a:t>Emerson College</a:t>
            </a:r>
            <a:r>
              <a:rPr lang="en-US" sz="1400" b="1" baseline="0" dirty="0" smtClean="0"/>
              <a:t>  |  July 23 </a:t>
            </a:r>
            <a:r>
              <a:rPr lang="mr-IN" sz="1400" b="1" baseline="0" dirty="0" smtClean="0"/>
              <a:t>–</a:t>
            </a:r>
            <a:r>
              <a:rPr lang="en-US" sz="1400" b="1" baseline="0" dirty="0" smtClean="0"/>
              <a:t> 25, 2018</a:t>
            </a:r>
            <a:endParaRPr lang="en-US" sz="1400" b="1" dirty="0"/>
          </a:p>
        </p:txBody>
      </p:sp>
      <p:sp>
        <p:nvSpPr>
          <p:cNvPr id="11" name="Rectangle 10"/>
          <p:cNvSpPr/>
          <p:nvPr userDrawn="1"/>
        </p:nvSpPr>
        <p:spPr>
          <a:xfrm>
            <a:off x="0" y="0"/>
            <a:ext cx="9144000" cy="504883"/>
          </a:xfrm>
          <a:prstGeom prst="rect">
            <a:avLst/>
          </a:prstGeom>
          <a:gradFill flip="none" rotWithShape="1">
            <a:gsLst>
              <a:gs pos="0">
                <a:srgbClr val="1291FE"/>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om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50" y="12620"/>
            <a:ext cx="456811" cy="476388"/>
          </a:xfrm>
          <a:prstGeom prst="rect">
            <a:avLst/>
          </a:prstGeom>
        </p:spPr>
      </p:pic>
      <p:sp>
        <p:nvSpPr>
          <p:cNvPr id="13" name="TextBox 12"/>
          <p:cNvSpPr txBox="1"/>
          <p:nvPr userDrawn="1"/>
        </p:nvSpPr>
        <p:spPr>
          <a:xfrm>
            <a:off x="431358" y="179251"/>
            <a:ext cx="2062383" cy="338554"/>
          </a:xfrm>
          <a:prstGeom prst="rect">
            <a:avLst/>
          </a:prstGeom>
          <a:noFill/>
        </p:spPr>
        <p:txBody>
          <a:bodyPr wrap="none" rtlCol="0">
            <a:spAutoFit/>
          </a:bodyPr>
          <a:lstStyle/>
          <a:p>
            <a:r>
              <a:rPr lang="en-US" sz="1600" b="1" dirty="0" smtClean="0"/>
              <a:t>OMT Consultants, Inc.</a:t>
            </a:r>
            <a:endParaRPr lang="en-US" sz="1600" b="1" dirty="0"/>
          </a:p>
        </p:txBody>
      </p:sp>
      <p:sp>
        <p:nvSpPr>
          <p:cNvPr id="14" name="TextBox 13"/>
          <p:cNvSpPr txBox="1"/>
          <p:nvPr userDrawn="1"/>
        </p:nvSpPr>
        <p:spPr>
          <a:xfrm>
            <a:off x="7638460" y="6511047"/>
            <a:ext cx="1505540" cy="307777"/>
          </a:xfrm>
          <a:prstGeom prst="rect">
            <a:avLst/>
          </a:prstGeom>
          <a:noFill/>
        </p:spPr>
        <p:txBody>
          <a:bodyPr wrap="none" rtlCol="0">
            <a:spAutoFit/>
          </a:bodyPr>
          <a:lstStyle/>
          <a:p>
            <a:r>
              <a:rPr lang="en-US" sz="1400" b="1" dirty="0" smtClean="0"/>
              <a:t>Banner 9 Training</a:t>
            </a:r>
            <a:endParaRPr lang="en-US" sz="1400" b="1" dirty="0"/>
          </a:p>
        </p:txBody>
      </p:sp>
    </p:spTree>
    <p:extLst>
      <p:ext uri="{BB962C8B-B14F-4D97-AF65-F5344CB8AC3E}">
        <p14:creationId xmlns:p14="http://schemas.microsoft.com/office/powerpoint/2010/main" val="166081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6.jpg"/><Relationship Id="rId9"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13207" y="3351430"/>
            <a:ext cx="2943500" cy="1752600"/>
          </a:xfrm>
        </p:spPr>
        <p:txBody>
          <a:bodyPr>
            <a:normAutofit/>
          </a:bodyPr>
          <a:lstStyle/>
          <a:p>
            <a:r>
              <a:rPr lang="en-US" sz="3600" dirty="0" smtClean="0">
                <a:solidFill>
                  <a:schemeClr val="tx2">
                    <a:lumMod val="50000"/>
                  </a:schemeClr>
                </a:solidFill>
              </a:rPr>
              <a:t>New Look &amp; New Features</a:t>
            </a:r>
          </a:p>
        </p:txBody>
      </p:sp>
      <p:pic>
        <p:nvPicPr>
          <p:cNvPr id="4" name="Picture 3" descr="Screen Shot 2018-07-15 at 3.02.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1559"/>
            <a:ext cx="4686300" cy="4508500"/>
          </a:xfrm>
          <a:prstGeom prst="rect">
            <a:avLst/>
          </a:prstGeom>
        </p:spPr>
      </p:pic>
      <p:sp>
        <p:nvSpPr>
          <p:cNvPr id="2" name="Title 1"/>
          <p:cNvSpPr>
            <a:spLocks noGrp="1"/>
          </p:cNvSpPr>
          <p:nvPr>
            <p:ph type="ctrTitle"/>
          </p:nvPr>
        </p:nvSpPr>
        <p:spPr>
          <a:xfrm>
            <a:off x="4043578" y="1625651"/>
            <a:ext cx="4840126" cy="1026872"/>
          </a:xfrm>
        </p:spPr>
        <p:txBody>
          <a:bodyPr>
            <a:noAutofit/>
          </a:bodyPr>
          <a:lstStyle/>
          <a:p>
            <a:r>
              <a:rPr lang="en-US" sz="4800" dirty="0" smtClean="0"/>
              <a:t>Banner 9 Training</a:t>
            </a:r>
            <a:endParaRPr lang="en-US" sz="4800" dirty="0"/>
          </a:p>
        </p:txBody>
      </p:sp>
    </p:spTree>
    <p:extLst>
      <p:ext uri="{BB962C8B-B14F-4D97-AF65-F5344CB8AC3E}">
        <p14:creationId xmlns:p14="http://schemas.microsoft.com/office/powerpoint/2010/main" val="207375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Menu</a:t>
            </a:r>
            <a:br>
              <a:rPr lang="en-US" dirty="0" smtClean="0"/>
            </a:br>
            <a:r>
              <a:rPr lang="en-US" sz="2700" dirty="0" smtClean="0"/>
              <a:t>Choose which modules, pages, etc.</a:t>
            </a:r>
            <a:endParaRPr lang="en-US" sz="2700" dirty="0"/>
          </a:p>
        </p:txBody>
      </p:sp>
      <p:grpSp>
        <p:nvGrpSpPr>
          <p:cNvPr id="6" name="Group 5"/>
          <p:cNvGrpSpPr/>
          <p:nvPr/>
        </p:nvGrpSpPr>
        <p:grpSpPr>
          <a:xfrm>
            <a:off x="859223" y="1816849"/>
            <a:ext cx="7670800" cy="3390900"/>
            <a:chOff x="859223" y="1816849"/>
            <a:chExt cx="7670800" cy="3390900"/>
          </a:xfrm>
        </p:grpSpPr>
        <p:pic>
          <p:nvPicPr>
            <p:cNvPr id="3" name="Picture 2" descr="Screen Shot 2018-07-20 at 9.42.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3" y="1816849"/>
              <a:ext cx="7670800" cy="3390900"/>
            </a:xfrm>
            <a:prstGeom prst="rect">
              <a:avLst/>
            </a:prstGeom>
          </p:spPr>
        </p:pic>
        <p:pic>
          <p:nvPicPr>
            <p:cNvPr id="4" name="Picture 3" descr="Screen Shot 2018-07-20 at 9.43.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677" y="1902769"/>
              <a:ext cx="1371600" cy="203200"/>
            </a:xfrm>
            <a:prstGeom prst="rect">
              <a:avLst/>
            </a:prstGeom>
          </p:spPr>
        </p:pic>
        <p:sp>
          <p:nvSpPr>
            <p:cNvPr id="5" name="TextBox 4"/>
            <p:cNvSpPr txBox="1"/>
            <p:nvPr/>
          </p:nvSpPr>
          <p:spPr>
            <a:xfrm>
              <a:off x="944677" y="1902769"/>
              <a:ext cx="881121" cy="215444"/>
            </a:xfrm>
            <a:prstGeom prst="rect">
              <a:avLst/>
            </a:prstGeom>
            <a:noFill/>
          </p:spPr>
          <p:txBody>
            <a:bodyPr wrap="none" rtlCol="0">
              <a:spAutoFit/>
            </a:bodyPr>
            <a:lstStyle/>
            <a:p>
              <a:r>
                <a:rPr lang="en-US" sz="800" dirty="0" smtClean="0">
                  <a:solidFill>
                    <a:schemeClr val="bg1"/>
                  </a:solidFill>
                </a:rPr>
                <a:t>Emerson College</a:t>
              </a:r>
              <a:endParaRPr lang="en-US" sz="800" dirty="0">
                <a:solidFill>
                  <a:schemeClr val="bg1"/>
                </a:solidFill>
              </a:endParaRPr>
            </a:p>
          </p:txBody>
        </p:sp>
      </p:grpSp>
      <p:sp>
        <p:nvSpPr>
          <p:cNvPr id="7" name="TextBox 6"/>
          <p:cNvSpPr txBox="1"/>
          <p:nvPr/>
        </p:nvSpPr>
        <p:spPr>
          <a:xfrm>
            <a:off x="2022419" y="5338155"/>
            <a:ext cx="4652310" cy="369332"/>
          </a:xfrm>
          <a:prstGeom prst="rect">
            <a:avLst/>
          </a:prstGeom>
          <a:noFill/>
        </p:spPr>
        <p:txBody>
          <a:bodyPr wrap="none" rtlCol="0">
            <a:spAutoFit/>
          </a:bodyPr>
          <a:lstStyle/>
          <a:p>
            <a:r>
              <a:rPr lang="en-US" dirty="0" smtClean="0"/>
              <a:t>Menu can be customized for department areas.</a:t>
            </a:r>
            <a:endParaRPr lang="en-US" dirty="0"/>
          </a:p>
        </p:txBody>
      </p:sp>
    </p:spTree>
    <p:extLst>
      <p:ext uri="{BB962C8B-B14F-4D97-AF65-F5344CB8AC3E}">
        <p14:creationId xmlns:p14="http://schemas.microsoft.com/office/powerpoint/2010/main" val="386570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200" dirty="0" smtClean="0"/>
              <a:t>Basic Navigation: Page Header, Key Block, Section Notification, Buttons </a:t>
            </a:r>
            <a:endParaRPr lang="en-US" sz="2200" dirty="0"/>
          </a:p>
        </p:txBody>
      </p:sp>
      <p:grpSp>
        <p:nvGrpSpPr>
          <p:cNvPr id="10" name="Group 9"/>
          <p:cNvGrpSpPr/>
          <p:nvPr/>
        </p:nvGrpSpPr>
        <p:grpSpPr>
          <a:xfrm>
            <a:off x="0" y="1740316"/>
            <a:ext cx="9144000" cy="4547485"/>
            <a:chOff x="0" y="1740316"/>
            <a:chExt cx="9144000" cy="4547485"/>
          </a:xfrm>
        </p:grpSpPr>
        <p:pic>
          <p:nvPicPr>
            <p:cNvPr id="3" name="Picture 2" descr="basicNavig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0316"/>
              <a:ext cx="9144000" cy="4547485"/>
            </a:xfrm>
            <a:prstGeom prst="rect">
              <a:avLst/>
            </a:prstGeom>
          </p:spPr>
        </p:pic>
        <p:sp>
          <p:nvSpPr>
            <p:cNvPr id="7" name="Rectangle 6"/>
            <p:cNvSpPr/>
            <p:nvPr/>
          </p:nvSpPr>
          <p:spPr>
            <a:xfrm>
              <a:off x="893675" y="1899990"/>
              <a:ext cx="1211165" cy="122430"/>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Rectangle 11"/>
          <p:cNvSpPr/>
          <p:nvPr/>
        </p:nvSpPr>
        <p:spPr>
          <a:xfrm rot="16200000">
            <a:off x="4142138" y="-2401822"/>
            <a:ext cx="859724" cy="91440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rot="16200000">
            <a:off x="4281843" y="1425644"/>
            <a:ext cx="580314" cy="91440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39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Notification Center &amp; Help</a:t>
            </a:r>
            <a:br>
              <a:rPr lang="en-US" dirty="0" smtClean="0"/>
            </a:br>
            <a:r>
              <a:rPr lang="en-US" sz="2700" dirty="0" smtClean="0"/>
              <a:t>Information/Communication Displayed</a:t>
            </a:r>
            <a:endParaRPr lang="en-US" sz="2700" dirty="0"/>
          </a:p>
        </p:txBody>
      </p:sp>
      <p:pic>
        <p:nvPicPr>
          <p:cNvPr id="3" name="Picture 2" descr="Screen Shot 2018-07-20 at 9.42.32 PM.png"/>
          <p:cNvPicPr>
            <a:picLocks noChangeAspect="1"/>
          </p:cNvPicPr>
          <p:nvPr/>
        </p:nvPicPr>
        <p:blipFill rotWithShape="1">
          <a:blip r:embed="rId3">
            <a:extLst>
              <a:ext uri="{28A0092B-C50C-407E-A947-70E740481C1C}">
                <a14:useLocalDpi xmlns:a14="http://schemas.microsoft.com/office/drawing/2010/main" val="0"/>
              </a:ext>
            </a:extLst>
          </a:blip>
          <a:srcRect l="67486"/>
          <a:stretch/>
        </p:blipFill>
        <p:spPr>
          <a:xfrm>
            <a:off x="210483" y="2779751"/>
            <a:ext cx="2494121" cy="3390900"/>
          </a:xfrm>
          <a:prstGeom prst="rect">
            <a:avLst/>
          </a:prstGeom>
        </p:spPr>
      </p:pic>
      <p:sp>
        <p:nvSpPr>
          <p:cNvPr id="8" name="Right Arrow 7"/>
          <p:cNvSpPr/>
          <p:nvPr/>
        </p:nvSpPr>
        <p:spPr>
          <a:xfrm>
            <a:off x="2754277" y="2305670"/>
            <a:ext cx="983774" cy="21951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re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564" y="2130448"/>
            <a:ext cx="1968500" cy="444500"/>
          </a:xfrm>
          <a:prstGeom prst="rect">
            <a:avLst/>
          </a:prstGeom>
          <a:ln>
            <a:solidFill>
              <a:schemeClr val="bg2">
                <a:lumMod val="75000"/>
              </a:schemeClr>
            </a:solidFill>
          </a:ln>
        </p:spPr>
      </p:pic>
      <p:pic>
        <p:nvPicPr>
          <p:cNvPr id="10" name="Picture 9" descr="ye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964" y="2710923"/>
            <a:ext cx="2197100" cy="393700"/>
          </a:xfrm>
          <a:prstGeom prst="rect">
            <a:avLst/>
          </a:prstGeom>
          <a:ln>
            <a:solidFill>
              <a:schemeClr val="bg2">
                <a:lumMod val="75000"/>
              </a:schemeClr>
            </a:solidFill>
          </a:ln>
        </p:spPr>
      </p:pic>
      <p:pic>
        <p:nvPicPr>
          <p:cNvPr id="11" name="Picture 10" descr="r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164" y="3842219"/>
            <a:ext cx="2120900" cy="381000"/>
          </a:xfrm>
          <a:prstGeom prst="rect">
            <a:avLst/>
          </a:prstGeom>
          <a:ln>
            <a:solidFill>
              <a:schemeClr val="bg2">
                <a:lumMod val="75000"/>
              </a:schemeClr>
            </a:solidFill>
          </a:ln>
        </p:spPr>
      </p:pic>
      <p:pic>
        <p:nvPicPr>
          <p:cNvPr id="12" name="Picture 11" descr="blu.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6664" y="3224742"/>
            <a:ext cx="1422400" cy="355600"/>
          </a:xfrm>
          <a:prstGeom prst="rect">
            <a:avLst/>
          </a:prstGeom>
          <a:ln>
            <a:solidFill>
              <a:schemeClr val="bg2">
                <a:lumMod val="75000"/>
              </a:schemeClr>
            </a:solidFill>
          </a:ln>
        </p:spPr>
      </p:pic>
      <p:pic>
        <p:nvPicPr>
          <p:cNvPr id="13" name="Picture 12" descr="error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6164" y="4406055"/>
            <a:ext cx="2882900" cy="1409700"/>
          </a:xfrm>
          <a:prstGeom prst="rect">
            <a:avLst/>
          </a:prstGeom>
          <a:ln>
            <a:solidFill>
              <a:schemeClr val="bg2">
                <a:lumMod val="75000"/>
              </a:schemeClr>
            </a:solidFill>
          </a:ln>
        </p:spPr>
      </p:pic>
      <p:sp>
        <p:nvSpPr>
          <p:cNvPr id="14" name="TextBox 13"/>
          <p:cNvSpPr txBox="1"/>
          <p:nvPr/>
        </p:nvSpPr>
        <p:spPr>
          <a:xfrm>
            <a:off x="6330340" y="2130767"/>
            <a:ext cx="2431675" cy="369332"/>
          </a:xfrm>
          <a:prstGeom prst="rect">
            <a:avLst/>
          </a:prstGeom>
          <a:noFill/>
        </p:spPr>
        <p:txBody>
          <a:bodyPr wrap="none" rtlCol="0">
            <a:spAutoFit/>
          </a:bodyPr>
          <a:lstStyle/>
          <a:p>
            <a:r>
              <a:rPr lang="en-US" dirty="0" smtClean="0"/>
              <a:t>Green = Successful </a:t>
            </a:r>
            <a:r>
              <a:rPr lang="en-US" dirty="0"/>
              <a:t>S</a:t>
            </a:r>
            <a:r>
              <a:rPr lang="en-US" dirty="0" smtClean="0"/>
              <a:t>ave</a:t>
            </a:r>
            <a:endParaRPr lang="en-US" dirty="0"/>
          </a:p>
        </p:txBody>
      </p:sp>
      <p:sp>
        <p:nvSpPr>
          <p:cNvPr id="15" name="TextBox 14"/>
          <p:cNvSpPr txBox="1"/>
          <p:nvPr/>
        </p:nvSpPr>
        <p:spPr>
          <a:xfrm>
            <a:off x="6330340" y="2719611"/>
            <a:ext cx="2331362" cy="369332"/>
          </a:xfrm>
          <a:prstGeom prst="rect">
            <a:avLst/>
          </a:prstGeom>
          <a:noFill/>
        </p:spPr>
        <p:txBody>
          <a:bodyPr wrap="none" rtlCol="0">
            <a:spAutoFit/>
          </a:bodyPr>
          <a:lstStyle/>
          <a:p>
            <a:r>
              <a:rPr lang="en-US" dirty="0" smtClean="0"/>
              <a:t>Yellow = Warning Msg.</a:t>
            </a:r>
            <a:endParaRPr lang="en-US" dirty="0"/>
          </a:p>
        </p:txBody>
      </p:sp>
      <p:sp>
        <p:nvSpPr>
          <p:cNvPr id="16" name="TextBox 15"/>
          <p:cNvSpPr txBox="1"/>
          <p:nvPr/>
        </p:nvSpPr>
        <p:spPr>
          <a:xfrm>
            <a:off x="6330340" y="3224742"/>
            <a:ext cx="2609308" cy="369332"/>
          </a:xfrm>
          <a:prstGeom prst="rect">
            <a:avLst/>
          </a:prstGeom>
          <a:noFill/>
        </p:spPr>
        <p:txBody>
          <a:bodyPr wrap="none" rtlCol="0">
            <a:spAutoFit/>
          </a:bodyPr>
          <a:lstStyle/>
          <a:p>
            <a:r>
              <a:rPr lang="en-US" dirty="0" smtClean="0"/>
              <a:t>Blue = Informational Msg.</a:t>
            </a:r>
            <a:endParaRPr lang="en-US" dirty="0"/>
          </a:p>
        </p:txBody>
      </p:sp>
      <p:sp>
        <p:nvSpPr>
          <p:cNvPr id="17" name="TextBox 16"/>
          <p:cNvSpPr txBox="1"/>
          <p:nvPr/>
        </p:nvSpPr>
        <p:spPr>
          <a:xfrm>
            <a:off x="6330340" y="3842219"/>
            <a:ext cx="1748082" cy="369332"/>
          </a:xfrm>
          <a:prstGeom prst="rect">
            <a:avLst/>
          </a:prstGeom>
          <a:noFill/>
        </p:spPr>
        <p:txBody>
          <a:bodyPr wrap="none" rtlCol="0">
            <a:spAutoFit/>
          </a:bodyPr>
          <a:lstStyle/>
          <a:p>
            <a:r>
              <a:rPr lang="en-US" dirty="0" smtClean="0"/>
              <a:t>Red = Error Msg.</a:t>
            </a:r>
            <a:endParaRPr lang="en-US" dirty="0"/>
          </a:p>
        </p:txBody>
      </p:sp>
      <p:sp>
        <p:nvSpPr>
          <p:cNvPr id="18" name="TextBox 17"/>
          <p:cNvSpPr txBox="1"/>
          <p:nvPr/>
        </p:nvSpPr>
        <p:spPr>
          <a:xfrm>
            <a:off x="6330340" y="4645057"/>
            <a:ext cx="2609308" cy="1080296"/>
          </a:xfrm>
          <a:prstGeom prst="rect">
            <a:avLst/>
          </a:prstGeom>
          <a:noFill/>
        </p:spPr>
        <p:txBody>
          <a:bodyPr wrap="square" rtlCol="0">
            <a:spAutoFit/>
          </a:bodyPr>
          <a:lstStyle/>
          <a:p>
            <a:pPr>
              <a:lnSpc>
                <a:spcPct val="120000"/>
              </a:lnSpc>
            </a:pPr>
            <a:r>
              <a:rPr lang="en-US" dirty="0" smtClean="0"/>
              <a:t>Errors are displayed in red &amp; affiliated with the field/record error</a:t>
            </a:r>
            <a:endParaRPr lang="en-US" dirty="0"/>
          </a:p>
        </p:txBody>
      </p:sp>
      <p:pic>
        <p:nvPicPr>
          <p:cNvPr id="19" name="Picture 18" descr="on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462" y="2242227"/>
            <a:ext cx="1779938" cy="324468"/>
          </a:xfrm>
          <a:prstGeom prst="rect">
            <a:avLst/>
          </a:prstGeom>
        </p:spPr>
      </p:pic>
      <p:sp>
        <p:nvSpPr>
          <p:cNvPr id="20" name="Rectangle 19"/>
          <p:cNvSpPr/>
          <p:nvPr/>
        </p:nvSpPr>
        <p:spPr>
          <a:xfrm>
            <a:off x="2006742" y="2179507"/>
            <a:ext cx="631026" cy="486077"/>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46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Notification Center &amp; Help</a:t>
            </a:r>
            <a:br>
              <a:rPr lang="en-US" dirty="0" smtClean="0"/>
            </a:br>
            <a:r>
              <a:rPr lang="en-US" sz="2700" dirty="0" smtClean="0"/>
              <a:t>Information/Communication Displayed</a:t>
            </a:r>
            <a:endParaRPr lang="en-US" sz="2700" dirty="0"/>
          </a:p>
        </p:txBody>
      </p:sp>
      <p:pic>
        <p:nvPicPr>
          <p:cNvPr id="3" name="Picture 2" descr="Screen Shot 2018-07-20 at 9.42.32 PM.png"/>
          <p:cNvPicPr>
            <a:picLocks noChangeAspect="1"/>
          </p:cNvPicPr>
          <p:nvPr/>
        </p:nvPicPr>
        <p:blipFill rotWithShape="1">
          <a:blip r:embed="rId3">
            <a:extLst>
              <a:ext uri="{28A0092B-C50C-407E-A947-70E740481C1C}">
                <a14:useLocalDpi xmlns:a14="http://schemas.microsoft.com/office/drawing/2010/main" val="0"/>
              </a:ext>
            </a:extLst>
          </a:blip>
          <a:srcRect l="67486"/>
          <a:stretch/>
        </p:blipFill>
        <p:spPr>
          <a:xfrm>
            <a:off x="174996" y="1926608"/>
            <a:ext cx="2494121" cy="3390900"/>
          </a:xfrm>
          <a:prstGeom prst="rect">
            <a:avLst/>
          </a:prstGeom>
        </p:spPr>
      </p:pic>
      <p:sp>
        <p:nvSpPr>
          <p:cNvPr id="8" name="Right Arrow 7"/>
          <p:cNvSpPr/>
          <p:nvPr/>
        </p:nvSpPr>
        <p:spPr>
          <a:xfrm>
            <a:off x="2778861" y="2022709"/>
            <a:ext cx="325317" cy="25087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51210" y="1926608"/>
            <a:ext cx="5914400" cy="3677930"/>
          </a:xfrm>
          <a:prstGeom prst="rect">
            <a:avLst/>
          </a:prstGeom>
        </p:spPr>
        <p:txBody>
          <a:bodyPr wrap="square">
            <a:spAutoFit/>
          </a:bodyPr>
          <a:lstStyle/>
          <a:p>
            <a:pPr>
              <a:lnSpc>
                <a:spcPct val="130000"/>
              </a:lnSpc>
            </a:pPr>
            <a:r>
              <a:rPr lang="en-US" sz="2000" dirty="0"/>
              <a:t>• </a:t>
            </a:r>
            <a:r>
              <a:rPr lang="en-US" sz="2000" b="1" i="1" dirty="0" err="1"/>
              <a:t>Ctrl+Shift+L</a:t>
            </a:r>
            <a:r>
              <a:rPr lang="en-US" sz="2000" b="1" i="1" dirty="0"/>
              <a:t>: Online Help </a:t>
            </a:r>
            <a:r>
              <a:rPr lang="en-US" sz="2000" dirty="0" smtClean="0"/>
              <a:t>- </a:t>
            </a:r>
            <a:r>
              <a:rPr lang="en-US" sz="2000" dirty="0"/>
              <a:t>top </a:t>
            </a:r>
            <a:r>
              <a:rPr lang="en-US" sz="2000" dirty="0" smtClean="0"/>
              <a:t>right corner</a:t>
            </a:r>
            <a:endParaRPr lang="en-US" sz="2000" dirty="0"/>
          </a:p>
          <a:p>
            <a:pPr lvl="1">
              <a:lnSpc>
                <a:spcPct val="130000"/>
              </a:lnSpc>
            </a:pPr>
            <a:r>
              <a:rPr lang="en-US" sz="2000" dirty="0" smtClean="0"/>
              <a:t>• In online help, </a:t>
            </a:r>
            <a:r>
              <a:rPr lang="en-US" sz="2000" dirty="0"/>
              <a:t>use the upper left menu button to access the </a:t>
            </a:r>
            <a:r>
              <a:rPr lang="en-US" sz="2000" dirty="0" smtClean="0"/>
              <a:t>Contents or </a:t>
            </a:r>
            <a:r>
              <a:rPr lang="en-US" sz="2000" dirty="0"/>
              <a:t>Search Tabs.</a:t>
            </a:r>
          </a:p>
          <a:p>
            <a:pPr>
              <a:lnSpc>
                <a:spcPct val="130000"/>
              </a:lnSpc>
            </a:pPr>
            <a:r>
              <a:rPr lang="en-US" sz="2000" dirty="0"/>
              <a:t>• </a:t>
            </a:r>
            <a:r>
              <a:rPr lang="en-US" sz="2000" b="1" i="1" dirty="0"/>
              <a:t>Help (Item Properties</a:t>
            </a:r>
            <a:r>
              <a:rPr lang="en-US" sz="2000" b="1" i="1" dirty="0" smtClean="0"/>
              <a:t>)</a:t>
            </a:r>
            <a:r>
              <a:rPr lang="en-US" sz="2000" dirty="0" smtClean="0"/>
              <a:t> </a:t>
            </a:r>
            <a:r>
              <a:rPr lang="en-US" sz="2000" dirty="0"/>
              <a:t>available from Tools (</a:t>
            </a:r>
            <a:r>
              <a:rPr lang="en-US" sz="2000" dirty="0" err="1"/>
              <a:t>Alt+Shift+T</a:t>
            </a:r>
            <a:r>
              <a:rPr lang="en-US" sz="2000" dirty="0"/>
              <a:t>)</a:t>
            </a:r>
          </a:p>
          <a:p>
            <a:pPr lvl="1">
              <a:lnSpc>
                <a:spcPct val="130000"/>
              </a:lnSpc>
            </a:pPr>
            <a:r>
              <a:rPr lang="en-US" sz="2000" dirty="0"/>
              <a:t>• Use </a:t>
            </a:r>
            <a:r>
              <a:rPr lang="en-US" sz="2000" dirty="0" smtClean="0"/>
              <a:t>to </a:t>
            </a:r>
            <a:r>
              <a:rPr lang="en-US" sz="2000" dirty="0"/>
              <a:t>identify a table/field name for writing reports or </a:t>
            </a:r>
            <a:r>
              <a:rPr lang="en-US" sz="2000" dirty="0" smtClean="0"/>
              <a:t>troubleshooting.</a:t>
            </a:r>
            <a:endParaRPr lang="en-US" sz="2000" dirty="0"/>
          </a:p>
          <a:p>
            <a:pPr lvl="1">
              <a:lnSpc>
                <a:spcPct val="130000"/>
              </a:lnSpc>
            </a:pPr>
            <a:r>
              <a:rPr lang="en-US" sz="2000" dirty="0"/>
              <a:t>• Data Block = Table </a:t>
            </a:r>
          </a:p>
          <a:p>
            <a:pPr marL="635000" lvl="1" indent="-177800">
              <a:lnSpc>
                <a:spcPct val="130000"/>
              </a:lnSpc>
              <a:buFont typeface="Arial"/>
              <a:buChar char="•"/>
            </a:pPr>
            <a:r>
              <a:rPr lang="en-US" sz="2000" dirty="0" smtClean="0"/>
              <a:t>Physical </a:t>
            </a:r>
            <a:r>
              <a:rPr lang="en-US" sz="2000" dirty="0"/>
              <a:t>Name = </a:t>
            </a:r>
            <a:r>
              <a:rPr lang="en-US" sz="2000" dirty="0" smtClean="0"/>
              <a:t>Field</a:t>
            </a:r>
            <a:endParaRPr lang="en-US" sz="2000" dirty="0"/>
          </a:p>
        </p:txBody>
      </p:sp>
      <p:sp>
        <p:nvSpPr>
          <p:cNvPr id="5" name="Rectangle 4"/>
          <p:cNvSpPr/>
          <p:nvPr/>
        </p:nvSpPr>
        <p:spPr>
          <a:xfrm>
            <a:off x="2038091" y="1957968"/>
            <a:ext cx="615348" cy="315619"/>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14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Related &amp; Exit</a:t>
            </a:r>
            <a:endParaRPr lang="en-US" dirty="0"/>
          </a:p>
        </p:txBody>
      </p:sp>
      <p:sp>
        <p:nvSpPr>
          <p:cNvPr id="3" name="TextBox 2"/>
          <p:cNvSpPr txBox="1"/>
          <p:nvPr/>
        </p:nvSpPr>
        <p:spPr>
          <a:xfrm>
            <a:off x="188132" y="1959989"/>
            <a:ext cx="4295682" cy="4154983"/>
          </a:xfrm>
          <a:prstGeom prst="rect">
            <a:avLst/>
          </a:prstGeom>
          <a:noFill/>
        </p:spPr>
        <p:txBody>
          <a:bodyPr wrap="square" rtlCol="0">
            <a:spAutoFit/>
          </a:bodyPr>
          <a:lstStyle/>
          <a:p>
            <a:r>
              <a:rPr lang="en-US" sz="2200" dirty="0" smtClean="0"/>
              <a:t>Tools</a:t>
            </a:r>
          </a:p>
          <a:p>
            <a:pPr marL="285750" indent="-285750">
              <a:buFont typeface="Arial"/>
              <a:buChar char="•"/>
            </a:pPr>
            <a:r>
              <a:rPr lang="en-US" sz="2200" dirty="0" smtClean="0"/>
              <a:t>Similar to the Options Menu for data actions</a:t>
            </a:r>
          </a:p>
          <a:p>
            <a:pPr marL="285750" indent="-285750">
              <a:buFont typeface="Arial"/>
              <a:buChar char="•"/>
            </a:pPr>
            <a:endParaRPr lang="en-US" sz="2200" dirty="0"/>
          </a:p>
          <a:p>
            <a:r>
              <a:rPr lang="en-US" sz="2200" dirty="0" smtClean="0"/>
              <a:t>Related</a:t>
            </a:r>
          </a:p>
          <a:p>
            <a:pPr marL="285750" indent="-285750">
              <a:buFont typeface="Arial"/>
              <a:buChar char="•"/>
            </a:pPr>
            <a:r>
              <a:rPr lang="en-US" sz="2200" dirty="0" smtClean="0"/>
              <a:t>Similar to Options menu for pages (forms)</a:t>
            </a:r>
          </a:p>
          <a:p>
            <a:pPr marL="285750" indent="-285750">
              <a:buFont typeface="Arial"/>
              <a:buChar char="•"/>
            </a:pPr>
            <a:endParaRPr lang="en-US" sz="2200" dirty="0"/>
          </a:p>
          <a:p>
            <a:r>
              <a:rPr lang="en-US" sz="2200" dirty="0" smtClean="0"/>
              <a:t>Exit</a:t>
            </a:r>
          </a:p>
          <a:p>
            <a:pPr marL="285750" indent="-285750">
              <a:buFont typeface="Arial"/>
              <a:buChar char="•"/>
            </a:pPr>
            <a:r>
              <a:rPr lang="en-US" sz="2200" dirty="0" smtClean="0"/>
              <a:t>Saving changes</a:t>
            </a:r>
          </a:p>
          <a:p>
            <a:pPr marL="285750" indent="-285750">
              <a:buFont typeface="Arial"/>
              <a:buChar char="•"/>
            </a:pPr>
            <a:r>
              <a:rPr lang="en-US" sz="2200" dirty="0" smtClean="0"/>
              <a:t>If don’t exit may have difficulty on next entry</a:t>
            </a:r>
            <a:endParaRPr lang="en-US" sz="2200" dirty="0"/>
          </a:p>
        </p:txBody>
      </p:sp>
      <p:pic>
        <p:nvPicPr>
          <p:cNvPr id="4" name="Picture 3" descr="opt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890" y="2093552"/>
            <a:ext cx="3166208" cy="2283003"/>
          </a:xfrm>
          <a:prstGeom prst="rect">
            <a:avLst/>
          </a:prstGeom>
        </p:spPr>
      </p:pic>
      <p:pic>
        <p:nvPicPr>
          <p:cNvPr id="5" name="Picture 4" descr="ex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889" y="5041659"/>
            <a:ext cx="2931043" cy="813326"/>
          </a:xfrm>
          <a:prstGeom prst="rect">
            <a:avLst/>
          </a:prstGeom>
        </p:spPr>
      </p:pic>
    </p:spTree>
    <p:extLst>
      <p:ext uri="{BB962C8B-B14F-4D97-AF65-F5344CB8AC3E}">
        <p14:creationId xmlns:p14="http://schemas.microsoft.com/office/powerpoint/2010/main" val="271965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Increased Accessibility &amp; Customization</a:t>
            </a:r>
            <a:endParaRPr lang="en-US" sz="3600" dirty="0"/>
          </a:p>
        </p:txBody>
      </p:sp>
      <p:sp>
        <p:nvSpPr>
          <p:cNvPr id="3" name="Content Placeholder 2"/>
          <p:cNvSpPr>
            <a:spLocks noGrp="1"/>
          </p:cNvSpPr>
          <p:nvPr>
            <p:ph idx="1"/>
          </p:nvPr>
        </p:nvSpPr>
        <p:spPr/>
        <p:txBody>
          <a:bodyPr>
            <a:normAutofit/>
          </a:bodyPr>
          <a:lstStyle/>
          <a:p>
            <a:r>
              <a:rPr lang="en-US" sz="2800" i="1" dirty="0" smtClean="0"/>
              <a:t>Accessibility Mode</a:t>
            </a:r>
            <a:r>
              <a:rPr lang="en-US" sz="2800" dirty="0" smtClean="0"/>
              <a:t>: change navigation pattern and more buttons accessible to screen readers</a:t>
            </a:r>
          </a:p>
          <a:p>
            <a:r>
              <a:rPr lang="en-US" sz="2800" dirty="0" smtClean="0"/>
              <a:t>Improved Visibility: Settings can be adjusted to accommodate user.</a:t>
            </a:r>
            <a:endParaRPr lang="en-US" sz="2800" dirty="0"/>
          </a:p>
        </p:txBody>
      </p:sp>
    </p:spTree>
    <p:extLst>
      <p:ext uri="{BB962C8B-B14F-4D97-AF65-F5344CB8AC3E}">
        <p14:creationId xmlns:p14="http://schemas.microsoft.com/office/powerpoint/2010/main" val="87385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myBanner</a:t>
            </a:r>
            <a:endParaRPr lang="en-US" sz="3600" dirty="0"/>
          </a:p>
        </p:txBody>
      </p:sp>
      <p:sp>
        <p:nvSpPr>
          <p:cNvPr id="3" name="Content Placeholder 2"/>
          <p:cNvSpPr>
            <a:spLocks noGrp="1"/>
          </p:cNvSpPr>
          <p:nvPr>
            <p:ph idx="1"/>
          </p:nvPr>
        </p:nvSpPr>
        <p:spPr/>
        <p:txBody>
          <a:bodyPr>
            <a:normAutofit/>
          </a:bodyPr>
          <a:lstStyle/>
          <a:p>
            <a:r>
              <a:rPr lang="en-US" sz="2800" dirty="0" smtClean="0"/>
              <a:t>Create </a:t>
            </a:r>
            <a:r>
              <a:rPr lang="en-US" sz="2800" dirty="0"/>
              <a:t>a personal menu tied to your Banner user </a:t>
            </a:r>
            <a:r>
              <a:rPr lang="en-US" sz="2800" dirty="0" smtClean="0"/>
              <a:t>ID</a:t>
            </a:r>
          </a:p>
          <a:p>
            <a:r>
              <a:rPr lang="en-US" sz="2800" dirty="0"/>
              <a:t>C</a:t>
            </a:r>
            <a:r>
              <a:rPr lang="en-US" sz="2800" dirty="0" smtClean="0"/>
              <a:t>ontains </a:t>
            </a:r>
            <a:r>
              <a:rPr lang="en-US" sz="2800" dirty="0"/>
              <a:t>the pages, jobs, menus, and </a:t>
            </a:r>
            <a:r>
              <a:rPr lang="en-US" sz="2800" dirty="0" err="1"/>
              <a:t>Quickflows</a:t>
            </a:r>
            <a:r>
              <a:rPr lang="en-US" sz="2800" dirty="0"/>
              <a:t> that are most important in your daily work. </a:t>
            </a:r>
            <a:endParaRPr lang="en-US" sz="2800" dirty="0" smtClean="0"/>
          </a:p>
          <a:p>
            <a:r>
              <a:rPr lang="en-US" sz="2800" dirty="0" smtClean="0"/>
              <a:t>Once created</a:t>
            </a:r>
            <a:r>
              <a:rPr lang="en-US" sz="2800" dirty="0"/>
              <a:t>, </a:t>
            </a:r>
            <a:r>
              <a:rPr lang="en-US" sz="2800" dirty="0" smtClean="0"/>
              <a:t>access from </a:t>
            </a:r>
            <a:r>
              <a:rPr lang="en-US" sz="2800" dirty="0"/>
              <a:t>the main menu.</a:t>
            </a:r>
          </a:p>
          <a:p>
            <a:endParaRPr lang="en-US" sz="2800" dirty="0"/>
          </a:p>
        </p:txBody>
      </p:sp>
    </p:spTree>
    <p:extLst>
      <p:ext uri="{BB962C8B-B14F-4D97-AF65-F5344CB8AC3E}">
        <p14:creationId xmlns:p14="http://schemas.microsoft.com/office/powerpoint/2010/main" val="331408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a:t>
            </a:r>
            <a:r>
              <a:rPr lang="en-US" sz="3600" dirty="0" smtClean="0"/>
              <a:t>My Banner</a:t>
            </a:r>
            <a:endParaRPr lang="en-US" sz="3600" dirty="0"/>
          </a:p>
        </p:txBody>
      </p:sp>
      <p:sp>
        <p:nvSpPr>
          <p:cNvPr id="3" name="Content Placeholder 2"/>
          <p:cNvSpPr>
            <a:spLocks noGrp="1"/>
          </p:cNvSpPr>
          <p:nvPr>
            <p:ph idx="1"/>
          </p:nvPr>
        </p:nvSpPr>
        <p:spPr>
          <a:xfrm>
            <a:off x="457200" y="1905117"/>
            <a:ext cx="8229600" cy="1102962"/>
          </a:xfrm>
        </p:spPr>
        <p:txBody>
          <a:bodyPr>
            <a:normAutofit/>
          </a:bodyPr>
          <a:lstStyle/>
          <a:p>
            <a:r>
              <a:rPr lang="en-US" sz="2800" dirty="0" smtClean="0"/>
              <a:t>From Application Navigator page, in search box enter either ‘</a:t>
            </a:r>
            <a:r>
              <a:rPr lang="en-US" sz="2800" dirty="0" err="1" smtClean="0"/>
              <a:t>MyBanner</a:t>
            </a:r>
            <a:r>
              <a:rPr lang="en-US" sz="2800" dirty="0" smtClean="0"/>
              <a:t>’ or GUAPMNU</a:t>
            </a:r>
          </a:p>
          <a:p>
            <a:endParaRPr lang="en-US" sz="2800" dirty="0"/>
          </a:p>
          <a:p>
            <a:endParaRPr lang="en-US" sz="2800" dirty="0"/>
          </a:p>
        </p:txBody>
      </p:sp>
      <p:grpSp>
        <p:nvGrpSpPr>
          <p:cNvPr id="6" name="Group 5"/>
          <p:cNvGrpSpPr/>
          <p:nvPr/>
        </p:nvGrpSpPr>
        <p:grpSpPr>
          <a:xfrm>
            <a:off x="0" y="3374136"/>
            <a:ext cx="8966200" cy="2476500"/>
            <a:chOff x="0" y="3374136"/>
            <a:chExt cx="8966200" cy="2476500"/>
          </a:xfrm>
        </p:grpSpPr>
        <p:pic>
          <p:nvPicPr>
            <p:cNvPr id="4" name="Picture 3" descr="my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4136"/>
              <a:ext cx="8966200" cy="2476500"/>
            </a:xfrm>
            <a:prstGeom prst="rect">
              <a:avLst/>
            </a:prstGeom>
          </p:spPr>
        </p:pic>
        <p:sp>
          <p:nvSpPr>
            <p:cNvPr id="5" name="Rectangle 4"/>
            <p:cNvSpPr/>
            <p:nvPr/>
          </p:nvSpPr>
          <p:spPr>
            <a:xfrm>
              <a:off x="785323" y="3492713"/>
              <a:ext cx="1203048" cy="167115"/>
            </a:xfrm>
            <a:prstGeom prst="rect">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2929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36"/>
            <a:ext cx="8229600" cy="451211"/>
          </a:xfrm>
        </p:spPr>
        <p:txBody>
          <a:bodyPr>
            <a:normAutofit fontScale="90000"/>
          </a:bodyPr>
          <a:lstStyle/>
          <a:p>
            <a:r>
              <a:rPr lang="en-US" sz="3600" dirty="0"/>
              <a:t> </a:t>
            </a:r>
            <a:r>
              <a:rPr lang="en-US" sz="3600" dirty="0" smtClean="0"/>
              <a:t>My Banner Maintenance Page</a:t>
            </a:r>
            <a:endParaRPr lang="en-US" sz="3600" dirty="0"/>
          </a:p>
        </p:txBody>
      </p:sp>
      <p:sp>
        <p:nvSpPr>
          <p:cNvPr id="3" name="Content Placeholder 2"/>
          <p:cNvSpPr>
            <a:spLocks noGrp="1"/>
          </p:cNvSpPr>
          <p:nvPr>
            <p:ph idx="1"/>
          </p:nvPr>
        </p:nvSpPr>
        <p:spPr>
          <a:xfrm>
            <a:off x="0" y="1303485"/>
            <a:ext cx="9144000" cy="2256065"/>
          </a:xfrm>
        </p:spPr>
        <p:txBody>
          <a:bodyPr>
            <a:noAutofit/>
          </a:bodyPr>
          <a:lstStyle/>
          <a:p>
            <a:r>
              <a:rPr lang="en-US" sz="2200" b="1" i="1" dirty="0" smtClean="0"/>
              <a:t>Type</a:t>
            </a:r>
            <a:r>
              <a:rPr lang="en-US" sz="2200" dirty="0"/>
              <a:t>: A drop down menu </a:t>
            </a:r>
            <a:r>
              <a:rPr lang="en-US" sz="2200" dirty="0" smtClean="0"/>
              <a:t>allows </a:t>
            </a:r>
            <a:r>
              <a:rPr lang="en-US" sz="2200" dirty="0"/>
              <a:t>you to choose from </a:t>
            </a:r>
            <a:r>
              <a:rPr lang="en-US" sz="2200" dirty="0" smtClean="0"/>
              <a:t>Forms (pages) , </a:t>
            </a:r>
            <a:r>
              <a:rPr lang="en-US" sz="2200" dirty="0"/>
              <a:t>Job Submissions, Menus, </a:t>
            </a:r>
            <a:r>
              <a:rPr lang="en-US" sz="2200" dirty="0" smtClean="0"/>
              <a:t>Messages</a:t>
            </a:r>
            <a:r>
              <a:rPr lang="en-US" sz="2200" dirty="0"/>
              <a:t>, and Workflows </a:t>
            </a:r>
            <a:r>
              <a:rPr lang="en-US" sz="2200" dirty="0" smtClean="0"/>
              <a:t>- all </a:t>
            </a:r>
            <a:r>
              <a:rPr lang="en-US" sz="2200" dirty="0"/>
              <a:t>forms </a:t>
            </a:r>
            <a:r>
              <a:rPr lang="en-US" sz="2200" dirty="0" smtClean="0"/>
              <a:t>to customize. </a:t>
            </a:r>
            <a:endParaRPr lang="en-US" sz="2200" dirty="0"/>
          </a:p>
          <a:p>
            <a:r>
              <a:rPr lang="en-US" sz="2200" b="1" i="1" dirty="0" smtClean="0"/>
              <a:t>Object</a:t>
            </a:r>
            <a:r>
              <a:rPr lang="en-US" sz="2200" dirty="0" smtClean="0"/>
              <a:t> </a:t>
            </a:r>
            <a:r>
              <a:rPr lang="en-US" sz="2200" b="1" i="1" dirty="0"/>
              <a:t>Type</a:t>
            </a:r>
            <a:r>
              <a:rPr lang="en-US" sz="2200" dirty="0"/>
              <a:t>: All available pages, jobs, menus, or </a:t>
            </a:r>
            <a:r>
              <a:rPr lang="en-US" sz="2200" dirty="0" err="1"/>
              <a:t>quickflows</a:t>
            </a:r>
            <a:r>
              <a:rPr lang="en-US" sz="2200" dirty="0"/>
              <a:t> associated with the chosen type selected from the drop down menu. </a:t>
            </a:r>
          </a:p>
          <a:p>
            <a:endParaRPr lang="en-US" sz="2200" dirty="0"/>
          </a:p>
        </p:txBody>
      </p:sp>
      <p:sp>
        <p:nvSpPr>
          <p:cNvPr id="8" name="TextBox 7"/>
          <p:cNvSpPr txBox="1"/>
          <p:nvPr/>
        </p:nvSpPr>
        <p:spPr>
          <a:xfrm>
            <a:off x="1" y="2891097"/>
            <a:ext cx="2456222" cy="2800766"/>
          </a:xfrm>
          <a:prstGeom prst="rect">
            <a:avLst/>
          </a:prstGeom>
          <a:noFill/>
        </p:spPr>
        <p:txBody>
          <a:bodyPr wrap="square" rtlCol="0">
            <a:spAutoFit/>
          </a:bodyPr>
          <a:lstStyle/>
          <a:p>
            <a:pPr marL="285750" indent="-285750">
              <a:buFont typeface="Arial"/>
              <a:buChar char="•"/>
            </a:pPr>
            <a:r>
              <a:rPr lang="en-US" sz="2200" b="1" i="1" dirty="0"/>
              <a:t>Buttons</a:t>
            </a:r>
            <a:r>
              <a:rPr lang="en-US" sz="2200" dirty="0"/>
              <a:t>: U</a:t>
            </a:r>
            <a:r>
              <a:rPr lang="en-US" sz="2200" dirty="0" smtClean="0"/>
              <a:t>sed </a:t>
            </a:r>
            <a:r>
              <a:rPr lang="en-US" sz="2200" dirty="0"/>
              <a:t>to insert/remove selections from the available list. </a:t>
            </a:r>
          </a:p>
          <a:p>
            <a:pPr marL="285750" indent="-285750">
              <a:buFont typeface="Arial"/>
              <a:buChar char="•"/>
            </a:pPr>
            <a:r>
              <a:rPr lang="en-US" sz="2200" b="1" i="1" dirty="0"/>
              <a:t>Object Selection</a:t>
            </a:r>
            <a:r>
              <a:rPr lang="en-US" sz="2200" dirty="0"/>
              <a:t>: Will display the contents of your personal menu. </a:t>
            </a:r>
          </a:p>
        </p:txBody>
      </p:sp>
      <p:grpSp>
        <p:nvGrpSpPr>
          <p:cNvPr id="10" name="Group 9"/>
          <p:cNvGrpSpPr/>
          <p:nvPr/>
        </p:nvGrpSpPr>
        <p:grpSpPr>
          <a:xfrm>
            <a:off x="2574201" y="2891097"/>
            <a:ext cx="6515495" cy="3375732"/>
            <a:chOff x="2574201" y="2891097"/>
            <a:chExt cx="6515495" cy="3375732"/>
          </a:xfrm>
        </p:grpSpPr>
        <p:pic>
          <p:nvPicPr>
            <p:cNvPr id="7" name="Picture 6" descr="mybannerstuf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201" y="2891097"/>
              <a:ext cx="6515495" cy="3375732"/>
            </a:xfrm>
            <a:prstGeom prst="rect">
              <a:avLst/>
            </a:prstGeom>
          </p:spPr>
        </p:pic>
        <p:sp>
          <p:nvSpPr>
            <p:cNvPr id="9" name="Rectangle 8"/>
            <p:cNvSpPr/>
            <p:nvPr/>
          </p:nvSpPr>
          <p:spPr>
            <a:xfrm>
              <a:off x="3091165" y="2924521"/>
              <a:ext cx="802032" cy="167116"/>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61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36"/>
            <a:ext cx="8229600" cy="451211"/>
          </a:xfrm>
        </p:spPr>
        <p:txBody>
          <a:bodyPr>
            <a:normAutofit fontScale="90000"/>
          </a:bodyPr>
          <a:lstStyle/>
          <a:p>
            <a:r>
              <a:rPr lang="en-US" sz="3600" dirty="0"/>
              <a:t> </a:t>
            </a:r>
            <a:r>
              <a:rPr lang="en-US" sz="3600" dirty="0" smtClean="0"/>
              <a:t>My Banner Maintenance Page</a:t>
            </a:r>
            <a:endParaRPr lang="en-US" sz="3600" dirty="0"/>
          </a:p>
        </p:txBody>
      </p:sp>
      <p:sp>
        <p:nvSpPr>
          <p:cNvPr id="3" name="Content Placeholder 2"/>
          <p:cNvSpPr>
            <a:spLocks noGrp="1"/>
          </p:cNvSpPr>
          <p:nvPr>
            <p:ph idx="1"/>
          </p:nvPr>
        </p:nvSpPr>
        <p:spPr>
          <a:xfrm>
            <a:off x="0" y="1253349"/>
            <a:ext cx="9144000" cy="1771439"/>
          </a:xfrm>
        </p:spPr>
        <p:txBody>
          <a:bodyPr>
            <a:noAutofit/>
          </a:bodyPr>
          <a:lstStyle/>
          <a:p>
            <a:pPr lvl="0"/>
            <a:r>
              <a:rPr lang="en-US" sz="2200" dirty="0"/>
              <a:t>A</a:t>
            </a:r>
            <a:r>
              <a:rPr lang="en-US" sz="2200" dirty="0" smtClean="0"/>
              <a:t>dd </a:t>
            </a:r>
            <a:r>
              <a:rPr lang="en-US" sz="2200" dirty="0"/>
              <a:t>objects </a:t>
            </a:r>
            <a:r>
              <a:rPr lang="en-US" sz="2200" dirty="0" smtClean="0"/>
              <a:t>- select </a:t>
            </a:r>
            <a:r>
              <a:rPr lang="en-US" sz="2200" dirty="0"/>
              <a:t>the name from the left pane by double clicking it and then use the Insert buttons </a:t>
            </a:r>
            <a:r>
              <a:rPr lang="en-US" sz="2200" dirty="0" smtClean="0"/>
              <a:t>to </a:t>
            </a:r>
            <a:r>
              <a:rPr lang="en-US" sz="2200" dirty="0"/>
              <a:t>add to the right pane.</a:t>
            </a:r>
          </a:p>
          <a:p>
            <a:pPr lvl="0"/>
            <a:r>
              <a:rPr lang="en-US" sz="2200" dirty="0"/>
              <a:t>After each page selection to the right pane, select Save in the bottom right hand corner to retain selections.</a:t>
            </a:r>
          </a:p>
          <a:p>
            <a:pPr marL="0" indent="0">
              <a:buNone/>
            </a:pPr>
            <a:endParaRPr lang="en-US" sz="2200" dirty="0"/>
          </a:p>
        </p:txBody>
      </p:sp>
      <p:pic>
        <p:nvPicPr>
          <p:cNvPr id="4" name="Picture 3" descr="mybannerobjec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04" y="2852215"/>
            <a:ext cx="7272592" cy="3524981"/>
          </a:xfrm>
          <a:prstGeom prst="rect">
            <a:avLst/>
          </a:prstGeom>
        </p:spPr>
      </p:pic>
      <p:sp>
        <p:nvSpPr>
          <p:cNvPr id="5" name="Rectangle 4"/>
          <p:cNvSpPr/>
          <p:nvPr/>
        </p:nvSpPr>
        <p:spPr>
          <a:xfrm>
            <a:off x="1537228" y="2852215"/>
            <a:ext cx="952413" cy="222709"/>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76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Training</a:t>
            </a:r>
            <a:endParaRPr lang="en-US" dirty="0"/>
          </a:p>
        </p:txBody>
      </p:sp>
      <p:sp>
        <p:nvSpPr>
          <p:cNvPr id="3" name="Content Placeholder 2"/>
          <p:cNvSpPr>
            <a:spLocks noGrp="1"/>
          </p:cNvSpPr>
          <p:nvPr>
            <p:ph idx="1"/>
          </p:nvPr>
        </p:nvSpPr>
        <p:spPr/>
        <p:txBody>
          <a:bodyPr/>
          <a:lstStyle/>
          <a:p>
            <a:r>
              <a:rPr lang="en-US" dirty="0" smtClean="0"/>
              <a:t>Introduce &amp; review Banner 9 upgrades and new features</a:t>
            </a:r>
          </a:p>
          <a:p>
            <a:r>
              <a:rPr lang="en-US" dirty="0" smtClean="0"/>
              <a:t>Navigate Banner 9</a:t>
            </a:r>
          </a:p>
          <a:p>
            <a:r>
              <a:rPr lang="en-US" dirty="0" smtClean="0"/>
              <a:t>Effective use: daily operations and student services</a:t>
            </a:r>
          </a:p>
          <a:p>
            <a:r>
              <a:rPr lang="en-US" dirty="0" smtClean="0"/>
              <a:t>Customize for your needs</a:t>
            </a:r>
            <a:endParaRPr lang="en-US" dirty="0"/>
          </a:p>
        </p:txBody>
      </p:sp>
    </p:spTree>
    <p:extLst>
      <p:ext uri="{BB962C8B-B14F-4D97-AF65-F5344CB8AC3E}">
        <p14:creationId xmlns:p14="http://schemas.microsoft.com/office/powerpoint/2010/main" val="1633337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36"/>
            <a:ext cx="8229600" cy="451211"/>
          </a:xfrm>
        </p:spPr>
        <p:txBody>
          <a:bodyPr>
            <a:normAutofit fontScale="90000"/>
          </a:bodyPr>
          <a:lstStyle/>
          <a:p>
            <a:r>
              <a:rPr lang="en-US" sz="3600" dirty="0"/>
              <a:t> </a:t>
            </a:r>
            <a:r>
              <a:rPr lang="en-US" sz="3600" dirty="0" smtClean="0"/>
              <a:t>My Banner Maintenance Page</a:t>
            </a:r>
            <a:endParaRPr lang="en-US" sz="3600" dirty="0"/>
          </a:p>
        </p:txBody>
      </p:sp>
      <p:sp>
        <p:nvSpPr>
          <p:cNvPr id="3" name="Content Placeholder 2"/>
          <p:cNvSpPr>
            <a:spLocks noGrp="1"/>
          </p:cNvSpPr>
          <p:nvPr>
            <p:ph idx="1"/>
          </p:nvPr>
        </p:nvSpPr>
        <p:spPr>
          <a:xfrm>
            <a:off x="0" y="1303485"/>
            <a:ext cx="9144000" cy="1186535"/>
          </a:xfrm>
        </p:spPr>
        <p:txBody>
          <a:bodyPr>
            <a:noAutofit/>
          </a:bodyPr>
          <a:lstStyle/>
          <a:p>
            <a:r>
              <a:rPr lang="en-US" sz="2200" dirty="0" smtClean="0"/>
              <a:t>You </a:t>
            </a:r>
            <a:r>
              <a:rPr lang="en-US" sz="2200" dirty="0"/>
              <a:t>will have to sign out and </a:t>
            </a:r>
            <a:r>
              <a:rPr lang="en-US" sz="2200" dirty="0" smtClean="0"/>
              <a:t>back </a:t>
            </a:r>
            <a:r>
              <a:rPr lang="en-US" sz="2200" dirty="0"/>
              <a:t>in to see changes on your My Banner</a:t>
            </a:r>
            <a:r>
              <a:rPr lang="en-US" sz="2200" dirty="0" smtClean="0"/>
              <a:t>.</a:t>
            </a:r>
          </a:p>
          <a:p>
            <a:r>
              <a:rPr lang="en-US" sz="2200" dirty="0"/>
              <a:t>Remember to select Save before exiting the page. </a:t>
            </a:r>
          </a:p>
          <a:p>
            <a:endParaRPr lang="en-US" sz="2200" dirty="0"/>
          </a:p>
          <a:p>
            <a:endParaRPr lang="en-US" sz="2200" dirty="0"/>
          </a:p>
        </p:txBody>
      </p:sp>
      <p:grpSp>
        <p:nvGrpSpPr>
          <p:cNvPr id="11" name="Group 10"/>
          <p:cNvGrpSpPr/>
          <p:nvPr/>
        </p:nvGrpSpPr>
        <p:grpSpPr>
          <a:xfrm>
            <a:off x="760210" y="2490020"/>
            <a:ext cx="7648594" cy="3780674"/>
            <a:chOff x="760210" y="2490020"/>
            <a:chExt cx="7648594" cy="3780674"/>
          </a:xfrm>
        </p:grpSpPr>
        <p:pic>
          <p:nvPicPr>
            <p:cNvPr id="4" name="Picture 3" descr="endmy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210" y="2490020"/>
              <a:ext cx="7648594" cy="3780674"/>
            </a:xfrm>
            <a:prstGeom prst="rect">
              <a:avLst/>
            </a:prstGeom>
          </p:spPr>
        </p:pic>
        <p:sp>
          <p:nvSpPr>
            <p:cNvPr id="5" name="Rectangle 4"/>
            <p:cNvSpPr/>
            <p:nvPr/>
          </p:nvSpPr>
          <p:spPr>
            <a:xfrm>
              <a:off x="1219757" y="2490020"/>
              <a:ext cx="918995" cy="217250"/>
            </a:xfrm>
            <a:prstGeom prst="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099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Features</a:t>
            </a:r>
            <a:br>
              <a:rPr lang="en-US" dirty="0" smtClean="0"/>
            </a:br>
            <a:r>
              <a:rPr lang="en-US" sz="2700" dirty="0" smtClean="0"/>
              <a:t>Preparing for Academic Future</a:t>
            </a:r>
            <a:endParaRPr lang="en-US" sz="2700" dirty="0"/>
          </a:p>
        </p:txBody>
      </p:sp>
      <p:sp>
        <p:nvSpPr>
          <p:cNvPr id="3" name="TextBox 2"/>
          <p:cNvSpPr txBox="1"/>
          <p:nvPr/>
        </p:nvSpPr>
        <p:spPr>
          <a:xfrm>
            <a:off x="457199" y="1871305"/>
            <a:ext cx="8448697" cy="1569660"/>
          </a:xfrm>
          <a:prstGeom prst="rect">
            <a:avLst/>
          </a:prstGeom>
          <a:noFill/>
        </p:spPr>
        <p:txBody>
          <a:bodyPr wrap="square" rtlCol="0">
            <a:spAutoFit/>
          </a:bodyPr>
          <a:lstStyle/>
          <a:p>
            <a:pPr marL="285750" indent="-285750">
              <a:lnSpc>
                <a:spcPct val="200000"/>
              </a:lnSpc>
              <a:buFont typeface="Arial"/>
              <a:buChar char="•"/>
            </a:pPr>
            <a:r>
              <a:rPr lang="en-US" sz="2400" dirty="0" smtClean="0"/>
              <a:t>‘Tools’ </a:t>
            </a:r>
            <a:r>
              <a:rPr lang="mr-IN" sz="2400" dirty="0" smtClean="0"/>
              <a:t>–</a:t>
            </a:r>
            <a:r>
              <a:rPr lang="en-US" sz="2400" dirty="0" smtClean="0"/>
              <a:t> extended menu linking to other software applications</a:t>
            </a:r>
          </a:p>
          <a:p>
            <a:pPr marL="285750" indent="-285750">
              <a:lnSpc>
                <a:spcPct val="200000"/>
              </a:lnSpc>
              <a:buFont typeface="Arial"/>
              <a:buChar char="•"/>
            </a:pPr>
            <a:r>
              <a:rPr lang="en-US" sz="2400" dirty="0" smtClean="0"/>
              <a:t>Related Items – Output </a:t>
            </a:r>
          </a:p>
        </p:txBody>
      </p:sp>
    </p:spTree>
    <p:extLst>
      <p:ext uri="{BB962C8B-B14F-4D97-AF65-F5344CB8AC3E}">
        <p14:creationId xmlns:p14="http://schemas.microsoft.com/office/powerpoint/2010/main" val="41994247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Advanced Features</a:t>
            </a:r>
            <a:br>
              <a:rPr lang="en-US" dirty="0" smtClean="0"/>
            </a:br>
            <a:r>
              <a:rPr lang="en-US" sz="2700" dirty="0" smtClean="0"/>
              <a:t>Preparing for Academic Future</a:t>
            </a:r>
            <a:endParaRPr lang="en-US" sz="2700" dirty="0"/>
          </a:p>
        </p:txBody>
      </p:sp>
      <p:sp>
        <p:nvSpPr>
          <p:cNvPr id="3" name="TextBox 2"/>
          <p:cNvSpPr txBox="1"/>
          <p:nvPr/>
        </p:nvSpPr>
        <p:spPr>
          <a:xfrm>
            <a:off x="457200" y="1911378"/>
            <a:ext cx="8425768" cy="4081117"/>
          </a:xfrm>
          <a:prstGeom prst="rect">
            <a:avLst/>
          </a:prstGeom>
          <a:noFill/>
        </p:spPr>
        <p:txBody>
          <a:bodyPr wrap="none" rtlCol="0">
            <a:spAutoFit/>
          </a:bodyPr>
          <a:lstStyle/>
          <a:p>
            <a:pPr marL="285750" indent="-285750">
              <a:lnSpc>
                <a:spcPct val="120000"/>
              </a:lnSpc>
              <a:buFont typeface="Arial"/>
              <a:buChar char="•"/>
            </a:pPr>
            <a:r>
              <a:rPr lang="en-US" sz="2400" dirty="0" smtClean="0"/>
              <a:t>Large-scale upgrade</a:t>
            </a:r>
          </a:p>
          <a:p>
            <a:pPr marL="285750" indent="-285750">
              <a:lnSpc>
                <a:spcPct val="120000"/>
              </a:lnSpc>
              <a:buFont typeface="Arial"/>
              <a:buChar char="•"/>
            </a:pPr>
            <a:r>
              <a:rPr lang="en-US" sz="2400" dirty="0" smtClean="0"/>
              <a:t>Evolutionary Technology - Appropriate skill-set?  Training?</a:t>
            </a:r>
          </a:p>
          <a:p>
            <a:pPr marL="285750" indent="-285750">
              <a:lnSpc>
                <a:spcPct val="120000"/>
              </a:lnSpc>
              <a:buFont typeface="Arial"/>
              <a:buChar char="•"/>
            </a:pPr>
            <a:r>
              <a:rPr lang="en-US" sz="2400" dirty="0" smtClean="0"/>
              <a:t>Restructuring academic programs </a:t>
            </a:r>
            <a:r>
              <a:rPr lang="mr-IN" sz="2400" dirty="0" smtClean="0"/>
              <a:t>–</a:t>
            </a:r>
            <a:r>
              <a:rPr lang="en-US" sz="2400" dirty="0" smtClean="0"/>
              <a:t> based on additional options</a:t>
            </a:r>
          </a:p>
          <a:p>
            <a:pPr marL="285750" indent="-285750">
              <a:lnSpc>
                <a:spcPct val="120000"/>
              </a:lnSpc>
              <a:buFont typeface="Arial"/>
              <a:buChar char="•"/>
            </a:pPr>
            <a:r>
              <a:rPr lang="en-US" sz="2400" dirty="0" smtClean="0"/>
              <a:t>Changing your culture by building a connected campus</a:t>
            </a:r>
          </a:p>
          <a:p>
            <a:pPr marL="285750" indent="-285750">
              <a:lnSpc>
                <a:spcPct val="120000"/>
              </a:lnSpc>
              <a:buFont typeface="Arial"/>
              <a:buChar char="•"/>
            </a:pPr>
            <a:r>
              <a:rPr lang="en-US" sz="2400" dirty="0" smtClean="0"/>
              <a:t>Planning a ‘smooth’ cloud migration</a:t>
            </a:r>
          </a:p>
          <a:p>
            <a:pPr marL="285750" indent="-285750">
              <a:lnSpc>
                <a:spcPct val="120000"/>
              </a:lnSpc>
              <a:buFont typeface="Arial"/>
              <a:buChar char="•"/>
            </a:pPr>
            <a:r>
              <a:rPr lang="en-US" sz="2400" dirty="0" smtClean="0"/>
              <a:t>Report/data generating – financial aid audits</a:t>
            </a:r>
          </a:p>
          <a:p>
            <a:pPr marL="285750" indent="-285750">
              <a:lnSpc>
                <a:spcPct val="120000"/>
              </a:lnSpc>
              <a:buFont typeface="Arial"/>
              <a:buChar char="•"/>
            </a:pPr>
            <a:r>
              <a:rPr lang="en-US" sz="2400" dirty="0" smtClean="0"/>
              <a:t>Streamline Operations</a:t>
            </a:r>
          </a:p>
          <a:p>
            <a:pPr marL="285750" indent="-285750">
              <a:lnSpc>
                <a:spcPct val="120000"/>
              </a:lnSpc>
              <a:buFont typeface="Arial"/>
              <a:buChar char="•"/>
            </a:pPr>
            <a:r>
              <a:rPr lang="en-US" sz="2400" dirty="0" smtClean="0"/>
              <a:t>Enabling Student Success – </a:t>
            </a:r>
            <a:r>
              <a:rPr lang="en-US" sz="2400" dirty="0" err="1" smtClean="0"/>
              <a:t>DegreeWorks</a:t>
            </a:r>
            <a:endParaRPr lang="en-US" sz="2400" dirty="0" smtClean="0"/>
          </a:p>
          <a:p>
            <a:pPr marL="285750" indent="-285750">
              <a:lnSpc>
                <a:spcPct val="120000"/>
              </a:lnSpc>
              <a:buFont typeface="Arial"/>
              <a:buChar char="•"/>
            </a:pPr>
            <a:r>
              <a:rPr lang="en-US" sz="2400" dirty="0" smtClean="0"/>
              <a:t>Where do we go from here?</a:t>
            </a:r>
          </a:p>
        </p:txBody>
      </p:sp>
    </p:spTree>
    <p:extLst>
      <p:ext uri="{BB962C8B-B14F-4D97-AF65-F5344CB8AC3E}">
        <p14:creationId xmlns:p14="http://schemas.microsoft.com/office/powerpoint/2010/main" val="4119857908"/>
      </p:ext>
    </p:extLst>
  </p:cSld>
  <p:clrMapOvr>
    <a:masterClrMapping/>
  </p:clrMapOvr>
  <p:transition xmlns:p14="http://schemas.microsoft.com/office/powerpoint/2010/main" spd="med">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DegreeWorks</a:t>
            </a:r>
            <a:br>
              <a:rPr lang="en-US" dirty="0" smtClean="0"/>
            </a:br>
            <a:endParaRPr lang="en-US" sz="2700" dirty="0"/>
          </a:p>
        </p:txBody>
      </p:sp>
      <p:grpSp>
        <p:nvGrpSpPr>
          <p:cNvPr id="5" name="Group 4"/>
          <p:cNvGrpSpPr/>
          <p:nvPr/>
        </p:nvGrpSpPr>
        <p:grpSpPr>
          <a:xfrm>
            <a:off x="413101" y="1554174"/>
            <a:ext cx="8089900" cy="4089400"/>
            <a:chOff x="413101" y="1554174"/>
            <a:chExt cx="8089900" cy="4089400"/>
          </a:xfrm>
        </p:grpSpPr>
        <p:pic>
          <p:nvPicPr>
            <p:cNvPr id="3" name="Picture 2" descr="studentPlan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01" y="1554174"/>
              <a:ext cx="8089900" cy="4089400"/>
            </a:xfrm>
            <a:prstGeom prst="rect">
              <a:avLst/>
            </a:prstGeom>
          </p:spPr>
        </p:pic>
        <p:sp>
          <p:nvSpPr>
            <p:cNvPr id="4" name="TextBox 3"/>
            <p:cNvSpPr txBox="1"/>
            <p:nvPr/>
          </p:nvSpPr>
          <p:spPr>
            <a:xfrm>
              <a:off x="1169630" y="2042167"/>
              <a:ext cx="4000214" cy="338554"/>
            </a:xfrm>
            <a:prstGeom prst="rect">
              <a:avLst/>
            </a:prstGeom>
            <a:solidFill>
              <a:schemeClr val="bg1"/>
            </a:solidFill>
          </p:spPr>
          <p:txBody>
            <a:bodyPr wrap="none" rtlCol="0">
              <a:spAutoFit/>
            </a:bodyPr>
            <a:lstStyle/>
            <a:p>
              <a:r>
                <a:rPr lang="en-US" sz="1600" dirty="0" smtClean="0"/>
                <a:t>Hello, John. Welcome to Student Self-Service!</a:t>
              </a:r>
              <a:endParaRPr lang="en-US" sz="1600" dirty="0"/>
            </a:p>
          </p:txBody>
        </p:sp>
      </p:grpSp>
    </p:spTree>
    <p:extLst>
      <p:ext uri="{BB962C8B-B14F-4D97-AF65-F5344CB8AC3E}">
        <p14:creationId xmlns:p14="http://schemas.microsoft.com/office/powerpoint/2010/main" val="3851843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256" y="5037732"/>
            <a:ext cx="8093434" cy="707886"/>
          </a:xfrm>
          <a:prstGeom prst="rect">
            <a:avLst/>
          </a:prstGeom>
          <a:noFill/>
        </p:spPr>
        <p:txBody>
          <a:bodyPr wrap="none" rtlCol="0">
            <a:spAutoFit/>
          </a:bodyPr>
          <a:lstStyle/>
          <a:p>
            <a:r>
              <a:rPr lang="en-US" sz="4000" dirty="0" smtClean="0"/>
              <a:t>What is the one thing </a:t>
            </a:r>
            <a:r>
              <a:rPr lang="en-US" sz="4000" b="1" u="sng" dirty="0" smtClean="0"/>
              <a:t>you</a:t>
            </a:r>
            <a:r>
              <a:rPr lang="en-US" sz="4000" dirty="0" smtClean="0"/>
              <a:t> have to do?</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265" y="1455728"/>
            <a:ext cx="3410272" cy="3410272"/>
          </a:xfrm>
          <a:prstGeom prst="rect">
            <a:avLst/>
          </a:prstGeom>
        </p:spPr>
      </p:pic>
    </p:spTree>
    <p:extLst>
      <p:ext uri="{BB962C8B-B14F-4D97-AF65-F5344CB8AC3E}">
        <p14:creationId xmlns:p14="http://schemas.microsoft.com/office/powerpoint/2010/main" val="207982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444"/>
            <a:ext cx="8229600" cy="835578"/>
          </a:xfrm>
        </p:spPr>
        <p:txBody>
          <a:bodyPr/>
          <a:lstStyle/>
          <a:p>
            <a:r>
              <a:rPr lang="en-US" dirty="0" smtClean="0"/>
              <a:t>Banner 9 Agenda</a:t>
            </a:r>
            <a:endParaRPr lang="en-US" dirty="0"/>
          </a:p>
        </p:txBody>
      </p:sp>
      <p:sp>
        <p:nvSpPr>
          <p:cNvPr id="3" name="Content Placeholder 2"/>
          <p:cNvSpPr>
            <a:spLocks noGrp="1"/>
          </p:cNvSpPr>
          <p:nvPr>
            <p:ph idx="1"/>
          </p:nvPr>
        </p:nvSpPr>
        <p:spPr/>
        <p:txBody>
          <a:bodyPr/>
          <a:lstStyle/>
          <a:p>
            <a:r>
              <a:rPr lang="en-US" dirty="0" smtClean="0"/>
              <a:t>Day One</a:t>
            </a:r>
          </a:p>
          <a:p>
            <a:pPr lvl="1"/>
            <a:r>
              <a:rPr lang="en-US" dirty="0" smtClean="0"/>
              <a:t>Intro to Banner 9: features, functions, format, options, </a:t>
            </a:r>
            <a:r>
              <a:rPr lang="en-US" dirty="0" err="1" smtClean="0"/>
              <a:t>myBanner</a:t>
            </a:r>
            <a:r>
              <a:rPr lang="en-US" dirty="0" smtClean="0"/>
              <a:t> menu</a:t>
            </a:r>
          </a:p>
          <a:p>
            <a:r>
              <a:rPr lang="en-US" dirty="0" smtClean="0"/>
              <a:t>Day Two</a:t>
            </a:r>
          </a:p>
          <a:p>
            <a:pPr lvl="1"/>
            <a:r>
              <a:rPr lang="en-US" dirty="0" smtClean="0"/>
              <a:t>Functional areas of Banner 9</a:t>
            </a:r>
          </a:p>
          <a:p>
            <a:r>
              <a:rPr lang="en-US" dirty="0" smtClean="0"/>
              <a:t>Day Three</a:t>
            </a:r>
          </a:p>
          <a:p>
            <a:pPr lvl="1"/>
            <a:r>
              <a:rPr lang="en-US" dirty="0" smtClean="0"/>
              <a:t>Integration of Functional areas of Banner 9</a:t>
            </a:r>
            <a:endParaRPr lang="en-US" dirty="0"/>
          </a:p>
        </p:txBody>
      </p:sp>
    </p:spTree>
    <p:extLst>
      <p:ext uri="{BB962C8B-B14F-4D97-AF65-F5344CB8AC3E}">
        <p14:creationId xmlns:p14="http://schemas.microsoft.com/office/powerpoint/2010/main" val="4110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 9 - What’s Different?</a:t>
            </a:r>
            <a:endParaRPr lang="en-US" dirty="0"/>
          </a:p>
        </p:txBody>
      </p:sp>
      <p:sp>
        <p:nvSpPr>
          <p:cNvPr id="3" name="Content Placeholder 2"/>
          <p:cNvSpPr>
            <a:spLocks noGrp="1"/>
          </p:cNvSpPr>
          <p:nvPr>
            <p:ph idx="1"/>
          </p:nvPr>
        </p:nvSpPr>
        <p:spPr>
          <a:xfrm>
            <a:off x="457200" y="1669917"/>
            <a:ext cx="8229600" cy="4221047"/>
          </a:xfrm>
        </p:spPr>
        <p:txBody>
          <a:bodyPr>
            <a:normAutofit fontScale="92500"/>
          </a:bodyPr>
          <a:lstStyle/>
          <a:p>
            <a:r>
              <a:rPr lang="en-US" sz="2800" dirty="0" smtClean="0"/>
              <a:t>New look &amp; feel - reorganization</a:t>
            </a:r>
          </a:p>
          <a:p>
            <a:r>
              <a:rPr lang="en-US" sz="2800" dirty="0" smtClean="0"/>
              <a:t>Application Navigator &amp; Main Menu</a:t>
            </a:r>
          </a:p>
          <a:p>
            <a:r>
              <a:rPr lang="en-US" sz="2800" dirty="0" smtClean="0"/>
              <a:t>Search: multi-level, ‘Google like’</a:t>
            </a:r>
          </a:p>
          <a:p>
            <a:r>
              <a:rPr lang="en-US" sz="2800" dirty="0" smtClean="0"/>
              <a:t>Navigation tools: updates to keyboard shortcuts</a:t>
            </a:r>
          </a:p>
          <a:p>
            <a:r>
              <a:rPr lang="en-US" sz="2800" dirty="0" smtClean="0"/>
              <a:t>User </a:t>
            </a:r>
            <a:r>
              <a:rPr lang="en-US" sz="2800" dirty="0"/>
              <a:t>Interface: web </a:t>
            </a:r>
            <a:r>
              <a:rPr lang="en-US" sz="2800" dirty="0" smtClean="0"/>
              <a:t>controls (Oracle/Java phase out)</a:t>
            </a:r>
          </a:p>
          <a:p>
            <a:r>
              <a:rPr lang="en-US" sz="2800" dirty="0" smtClean="0"/>
              <a:t>Browser compatibility: Chrome, Firefox, Microsoft Edge</a:t>
            </a:r>
          </a:p>
          <a:p>
            <a:r>
              <a:rPr lang="en-US" sz="2800" dirty="0" smtClean="0"/>
              <a:t>Banner forms </a:t>
            </a:r>
            <a:r>
              <a:rPr lang="mr-IN" sz="2800" dirty="0" smtClean="0"/>
              <a:t>–</a:t>
            </a:r>
            <a:r>
              <a:rPr lang="en-US" sz="2800" dirty="0" smtClean="0"/>
              <a:t> called </a:t>
            </a:r>
            <a:r>
              <a:rPr lang="en-US" sz="2800" b="1" i="1" dirty="0" smtClean="0"/>
              <a:t>Pages</a:t>
            </a:r>
            <a:r>
              <a:rPr lang="en-US" sz="2800" dirty="0" smtClean="0"/>
              <a:t> </a:t>
            </a:r>
            <a:r>
              <a:rPr lang="mr-IN" sz="2800" dirty="0" smtClean="0"/>
              <a:t>–</a:t>
            </a:r>
            <a:r>
              <a:rPr lang="en-US" sz="2800" dirty="0" smtClean="0"/>
              <a:t> grouped based on business processes they support</a:t>
            </a:r>
          </a:p>
          <a:p>
            <a:r>
              <a:rPr lang="en-US" sz="2800" dirty="0"/>
              <a:t>Improved </a:t>
            </a:r>
            <a:r>
              <a:rPr lang="en-US" sz="2800" dirty="0" smtClean="0"/>
              <a:t>accessibility</a:t>
            </a:r>
            <a:endParaRPr lang="en-US" sz="2800" dirty="0"/>
          </a:p>
        </p:txBody>
      </p:sp>
    </p:spTree>
    <p:extLst>
      <p:ext uri="{BB962C8B-B14F-4D97-AF65-F5344CB8AC3E}">
        <p14:creationId xmlns:p14="http://schemas.microsoft.com/office/powerpoint/2010/main" val="114416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700" dirty="0" smtClean="0"/>
              <a:t>Access Banner Administrative Applications </a:t>
            </a:r>
            <a:endParaRPr lang="en-US" sz="2700" dirty="0"/>
          </a:p>
        </p:txBody>
      </p:sp>
      <p:pic>
        <p:nvPicPr>
          <p:cNvPr id="3" name="Picture 2" descr="ho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49" y="1865909"/>
            <a:ext cx="7920951" cy="4049906"/>
          </a:xfrm>
          <a:prstGeom prst="rect">
            <a:avLst/>
          </a:prstGeom>
        </p:spPr>
      </p:pic>
      <p:sp>
        <p:nvSpPr>
          <p:cNvPr id="4" name="Rectangle 3"/>
          <p:cNvSpPr/>
          <p:nvPr/>
        </p:nvSpPr>
        <p:spPr>
          <a:xfrm>
            <a:off x="457200" y="1554174"/>
            <a:ext cx="859724" cy="457667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rot="16200000">
            <a:off x="4529017" y="571115"/>
            <a:ext cx="859724" cy="457667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24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700" dirty="0" smtClean="0"/>
              <a:t>Access Banner Administrative Applications </a:t>
            </a:r>
            <a:endParaRPr lang="en-US" sz="2700" dirty="0"/>
          </a:p>
        </p:txBody>
      </p:sp>
      <p:sp>
        <p:nvSpPr>
          <p:cNvPr id="8" name="TextBox 7"/>
          <p:cNvSpPr txBox="1"/>
          <p:nvPr/>
        </p:nvSpPr>
        <p:spPr>
          <a:xfrm>
            <a:off x="2291279" y="1818160"/>
            <a:ext cx="2304312" cy="369332"/>
          </a:xfrm>
          <a:prstGeom prst="rect">
            <a:avLst/>
          </a:prstGeom>
          <a:noFill/>
        </p:spPr>
        <p:txBody>
          <a:bodyPr wrap="none" rtlCol="0">
            <a:spAutoFit/>
          </a:bodyPr>
          <a:lstStyle/>
          <a:p>
            <a:r>
              <a:rPr lang="en-US" dirty="0" smtClean="0"/>
              <a:t>Menu </a:t>
            </a:r>
            <a:r>
              <a:rPr lang="mr-IN" dirty="0" smtClean="0"/>
              <a:t>–</a:t>
            </a:r>
            <a:r>
              <a:rPr lang="en-US" dirty="0" smtClean="0"/>
              <a:t> List all options</a:t>
            </a:r>
            <a:endParaRPr lang="en-US" dirty="0"/>
          </a:p>
        </p:txBody>
      </p:sp>
      <p:sp>
        <p:nvSpPr>
          <p:cNvPr id="9" name="TextBox 8"/>
          <p:cNvSpPr txBox="1"/>
          <p:nvPr/>
        </p:nvSpPr>
        <p:spPr>
          <a:xfrm>
            <a:off x="2291279" y="2269459"/>
            <a:ext cx="3163621" cy="369332"/>
          </a:xfrm>
          <a:prstGeom prst="rect">
            <a:avLst/>
          </a:prstGeom>
          <a:noFill/>
        </p:spPr>
        <p:txBody>
          <a:bodyPr wrap="none" rtlCol="0">
            <a:spAutoFit/>
          </a:bodyPr>
          <a:lstStyle/>
          <a:p>
            <a:r>
              <a:rPr lang="en-US" dirty="0" smtClean="0"/>
              <a:t>Dashboard </a:t>
            </a:r>
            <a:r>
              <a:rPr lang="mr-IN" dirty="0" smtClean="0"/>
              <a:t>–</a:t>
            </a:r>
            <a:r>
              <a:rPr lang="en-US" dirty="0" smtClean="0"/>
              <a:t> Back to homepage</a:t>
            </a:r>
            <a:endParaRPr lang="en-US" dirty="0"/>
          </a:p>
        </p:txBody>
      </p:sp>
      <p:sp>
        <p:nvSpPr>
          <p:cNvPr id="10" name="TextBox 9"/>
          <p:cNvSpPr txBox="1"/>
          <p:nvPr/>
        </p:nvSpPr>
        <p:spPr>
          <a:xfrm>
            <a:off x="2291279" y="3171908"/>
            <a:ext cx="2582758" cy="369332"/>
          </a:xfrm>
          <a:prstGeom prst="rect">
            <a:avLst/>
          </a:prstGeom>
          <a:noFill/>
        </p:spPr>
        <p:txBody>
          <a:bodyPr wrap="none" rtlCol="0">
            <a:spAutoFit/>
          </a:bodyPr>
          <a:lstStyle/>
          <a:p>
            <a:r>
              <a:rPr lang="en-US" dirty="0" smtClean="0"/>
              <a:t>Search </a:t>
            </a:r>
            <a:r>
              <a:rPr lang="mr-IN" dirty="0" smtClean="0"/>
              <a:t>–</a:t>
            </a:r>
            <a:r>
              <a:rPr lang="en-US" dirty="0" smtClean="0"/>
              <a:t> Multiple options</a:t>
            </a:r>
            <a:endParaRPr lang="en-US" dirty="0"/>
          </a:p>
        </p:txBody>
      </p:sp>
      <p:sp>
        <p:nvSpPr>
          <p:cNvPr id="11" name="TextBox 10"/>
          <p:cNvSpPr txBox="1"/>
          <p:nvPr/>
        </p:nvSpPr>
        <p:spPr>
          <a:xfrm>
            <a:off x="2291279" y="3621423"/>
            <a:ext cx="6337004" cy="369332"/>
          </a:xfrm>
          <a:prstGeom prst="rect">
            <a:avLst/>
          </a:prstGeom>
          <a:noFill/>
        </p:spPr>
        <p:txBody>
          <a:bodyPr wrap="none" rtlCol="0">
            <a:spAutoFit/>
          </a:bodyPr>
          <a:lstStyle/>
          <a:p>
            <a:r>
              <a:rPr lang="en-US" dirty="0" smtClean="0"/>
              <a:t>Recently Opened </a:t>
            </a:r>
            <a:r>
              <a:rPr lang="mr-IN" dirty="0" smtClean="0"/>
              <a:t>–</a:t>
            </a:r>
            <a:r>
              <a:rPr lang="en-US" dirty="0" smtClean="0"/>
              <a:t> Listing of specific pages that have been visited</a:t>
            </a:r>
            <a:endParaRPr lang="en-US" dirty="0"/>
          </a:p>
        </p:txBody>
      </p:sp>
      <p:sp>
        <p:nvSpPr>
          <p:cNvPr id="12" name="TextBox 11"/>
          <p:cNvSpPr txBox="1"/>
          <p:nvPr/>
        </p:nvSpPr>
        <p:spPr>
          <a:xfrm>
            <a:off x="2291279" y="4031205"/>
            <a:ext cx="617589" cy="369332"/>
          </a:xfrm>
          <a:prstGeom prst="rect">
            <a:avLst/>
          </a:prstGeom>
          <a:noFill/>
        </p:spPr>
        <p:txBody>
          <a:bodyPr wrap="none" rtlCol="0">
            <a:spAutoFit/>
          </a:bodyPr>
          <a:lstStyle/>
          <a:p>
            <a:r>
              <a:rPr lang="en-US" dirty="0" smtClean="0"/>
              <a:t>Help</a:t>
            </a:r>
            <a:endParaRPr lang="en-US" dirty="0"/>
          </a:p>
        </p:txBody>
      </p:sp>
      <p:sp>
        <p:nvSpPr>
          <p:cNvPr id="13" name="TextBox 12"/>
          <p:cNvSpPr txBox="1"/>
          <p:nvPr/>
        </p:nvSpPr>
        <p:spPr>
          <a:xfrm>
            <a:off x="2291279" y="4514145"/>
            <a:ext cx="6520945" cy="646331"/>
          </a:xfrm>
          <a:prstGeom prst="rect">
            <a:avLst/>
          </a:prstGeom>
          <a:noFill/>
        </p:spPr>
        <p:txBody>
          <a:bodyPr wrap="square" rtlCol="0">
            <a:spAutoFit/>
          </a:bodyPr>
          <a:lstStyle/>
          <a:p>
            <a:r>
              <a:rPr lang="en-US" dirty="0" smtClean="0"/>
              <a:t>Sign Out </a:t>
            </a:r>
            <a:r>
              <a:rPr lang="mr-IN" dirty="0" smtClean="0"/>
              <a:t>–</a:t>
            </a:r>
            <a:r>
              <a:rPr lang="en-US" dirty="0" smtClean="0"/>
              <a:t> sign out after each session.  Since web-based if don’t sign out can cause ‘browser’ history and issues logging back in</a:t>
            </a:r>
            <a:endParaRPr lang="en-US" dirty="0"/>
          </a:p>
        </p:txBody>
      </p:sp>
      <p:sp>
        <p:nvSpPr>
          <p:cNvPr id="15" name="TextBox 14"/>
          <p:cNvSpPr txBox="1"/>
          <p:nvPr/>
        </p:nvSpPr>
        <p:spPr>
          <a:xfrm>
            <a:off x="2291279" y="5422549"/>
            <a:ext cx="2700266" cy="369332"/>
          </a:xfrm>
          <a:prstGeom prst="rect">
            <a:avLst/>
          </a:prstGeom>
          <a:noFill/>
        </p:spPr>
        <p:txBody>
          <a:bodyPr wrap="none" rtlCol="0">
            <a:spAutoFit/>
          </a:bodyPr>
          <a:lstStyle/>
          <a:p>
            <a:r>
              <a:rPr lang="en-US" dirty="0" smtClean="0"/>
              <a:t>Profile </a:t>
            </a:r>
            <a:r>
              <a:rPr lang="mr-IN" dirty="0" smtClean="0"/>
              <a:t>–</a:t>
            </a:r>
            <a:r>
              <a:rPr lang="en-US" dirty="0" smtClean="0"/>
              <a:t> Customize display</a:t>
            </a:r>
            <a:endParaRPr lang="en-US" dirty="0"/>
          </a:p>
        </p:txBody>
      </p:sp>
      <p:sp>
        <p:nvSpPr>
          <p:cNvPr id="16" name="TextBox 15"/>
          <p:cNvSpPr txBox="1"/>
          <p:nvPr/>
        </p:nvSpPr>
        <p:spPr>
          <a:xfrm>
            <a:off x="2291279" y="2722112"/>
            <a:ext cx="6327874" cy="369332"/>
          </a:xfrm>
          <a:prstGeom prst="rect">
            <a:avLst/>
          </a:prstGeom>
          <a:noFill/>
        </p:spPr>
        <p:txBody>
          <a:bodyPr wrap="none" rtlCol="0">
            <a:spAutoFit/>
          </a:bodyPr>
          <a:lstStyle/>
          <a:p>
            <a:r>
              <a:rPr lang="en-US" dirty="0" smtClean="0"/>
              <a:t>Applications </a:t>
            </a:r>
            <a:r>
              <a:rPr lang="mr-IN" dirty="0" smtClean="0"/>
              <a:t>–</a:t>
            </a:r>
            <a:r>
              <a:rPr lang="en-US" dirty="0" smtClean="0"/>
              <a:t> List of Banner pages (forms) by department/access </a:t>
            </a:r>
            <a:endParaRPr lang="en-US" dirty="0"/>
          </a:p>
        </p:txBody>
      </p:sp>
      <p:grpSp>
        <p:nvGrpSpPr>
          <p:cNvPr id="3" name="Group 2"/>
          <p:cNvGrpSpPr/>
          <p:nvPr/>
        </p:nvGrpSpPr>
        <p:grpSpPr>
          <a:xfrm>
            <a:off x="383486" y="1855311"/>
            <a:ext cx="1802932" cy="4270211"/>
            <a:chOff x="266523" y="1855311"/>
            <a:chExt cx="1802932" cy="4270211"/>
          </a:xfrm>
        </p:grpSpPr>
        <p:pic>
          <p:nvPicPr>
            <p:cNvPr id="18" name="Picture 17" descr="main menu.jpg"/>
            <p:cNvPicPr>
              <a:picLocks noChangeAspect="1"/>
            </p:cNvPicPr>
            <p:nvPr/>
          </p:nvPicPr>
          <p:blipFill rotWithShape="1">
            <a:blip r:embed="rId3">
              <a:extLst>
                <a:ext uri="{28A0092B-C50C-407E-A947-70E740481C1C}">
                  <a14:useLocalDpi xmlns:a14="http://schemas.microsoft.com/office/drawing/2010/main" val="0"/>
                </a:ext>
              </a:extLst>
            </a:blip>
            <a:srcRect r="32648" b="18827"/>
            <a:stretch/>
          </p:blipFill>
          <p:spPr>
            <a:xfrm>
              <a:off x="266523" y="1855311"/>
              <a:ext cx="1802932" cy="4270211"/>
            </a:xfrm>
            <a:prstGeom prst="rect">
              <a:avLst/>
            </a:prstGeom>
          </p:spPr>
        </p:pic>
        <p:sp>
          <p:nvSpPr>
            <p:cNvPr id="14" name="TextBox 13"/>
            <p:cNvSpPr txBox="1"/>
            <p:nvPr/>
          </p:nvSpPr>
          <p:spPr>
            <a:xfrm>
              <a:off x="689137" y="5451169"/>
              <a:ext cx="1098725" cy="276999"/>
            </a:xfrm>
            <a:prstGeom prst="rect">
              <a:avLst/>
            </a:prstGeom>
            <a:solidFill>
              <a:schemeClr val="tx1">
                <a:lumMod val="75000"/>
                <a:lumOff val="25000"/>
              </a:schemeClr>
            </a:solidFill>
            <a:ln>
              <a:solidFill>
                <a:schemeClr val="tx1">
                  <a:lumMod val="75000"/>
                  <a:lumOff val="25000"/>
                </a:schemeClr>
              </a:solidFill>
            </a:ln>
          </p:spPr>
          <p:txBody>
            <a:bodyPr wrap="square" rtlCol="0">
              <a:spAutoFit/>
            </a:bodyPr>
            <a:lstStyle/>
            <a:p>
              <a:r>
                <a:rPr lang="en-US" sz="1200" dirty="0" smtClean="0">
                  <a:solidFill>
                    <a:schemeClr val="bg1"/>
                  </a:solidFill>
                </a:rPr>
                <a:t>User Name</a:t>
              </a:r>
              <a:endParaRPr lang="en-US" sz="1200" dirty="0">
                <a:solidFill>
                  <a:schemeClr val="bg1"/>
                </a:solidFill>
              </a:endParaRPr>
            </a:p>
          </p:txBody>
        </p:sp>
      </p:grpSp>
    </p:spTree>
    <p:extLst>
      <p:ext uri="{BB962C8B-B14F-4D97-AF65-F5344CB8AC3E}">
        <p14:creationId xmlns:p14="http://schemas.microsoft.com/office/powerpoint/2010/main" val="62136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700" dirty="0" smtClean="0"/>
              <a:t>Access Banner Administrative Applications </a:t>
            </a:r>
            <a:endParaRPr lang="en-US" sz="2700" dirty="0"/>
          </a:p>
        </p:txBody>
      </p:sp>
      <p:pic>
        <p:nvPicPr>
          <p:cNvPr id="18" name="Picture 17" descr="main menu.jpg"/>
          <p:cNvPicPr>
            <a:picLocks noChangeAspect="1"/>
          </p:cNvPicPr>
          <p:nvPr/>
        </p:nvPicPr>
        <p:blipFill rotWithShape="1">
          <a:blip r:embed="rId3">
            <a:extLst>
              <a:ext uri="{28A0092B-C50C-407E-A947-70E740481C1C}">
                <a14:useLocalDpi xmlns:a14="http://schemas.microsoft.com/office/drawing/2010/main" val="0"/>
              </a:ext>
            </a:extLst>
          </a:blip>
          <a:srcRect r="32648" b="18827"/>
          <a:stretch/>
        </p:blipFill>
        <p:spPr>
          <a:xfrm>
            <a:off x="266523" y="1932048"/>
            <a:ext cx="1802932" cy="4270211"/>
          </a:xfrm>
          <a:prstGeom prst="rect">
            <a:avLst/>
          </a:prstGeom>
        </p:spPr>
      </p:pic>
      <p:pic>
        <p:nvPicPr>
          <p:cNvPr id="3" name="Picture 2" descr="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798" y="2202781"/>
            <a:ext cx="4038600" cy="2336800"/>
          </a:xfrm>
          <a:prstGeom prst="rect">
            <a:avLst/>
          </a:prstGeom>
        </p:spPr>
      </p:pic>
      <p:cxnSp>
        <p:nvCxnSpPr>
          <p:cNvPr id="14" name="Straight Arrow Connector 13"/>
          <p:cNvCxnSpPr/>
          <p:nvPr/>
        </p:nvCxnSpPr>
        <p:spPr>
          <a:xfrm>
            <a:off x="2226227" y="3512299"/>
            <a:ext cx="101904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2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700" dirty="0" smtClean="0"/>
              <a:t>Access Banner Administrative Applications </a:t>
            </a:r>
            <a:endParaRPr lang="en-US" sz="2700" dirty="0"/>
          </a:p>
        </p:txBody>
      </p:sp>
      <p:pic>
        <p:nvPicPr>
          <p:cNvPr id="18" name="Picture 17" descr="main menu.jpg"/>
          <p:cNvPicPr>
            <a:picLocks noChangeAspect="1"/>
          </p:cNvPicPr>
          <p:nvPr/>
        </p:nvPicPr>
        <p:blipFill rotWithShape="1">
          <a:blip r:embed="rId3">
            <a:extLst>
              <a:ext uri="{28A0092B-C50C-407E-A947-70E740481C1C}">
                <a14:useLocalDpi xmlns:a14="http://schemas.microsoft.com/office/drawing/2010/main" val="0"/>
              </a:ext>
            </a:extLst>
          </a:blip>
          <a:srcRect r="32648" b="18827"/>
          <a:stretch/>
        </p:blipFill>
        <p:spPr>
          <a:xfrm>
            <a:off x="266523" y="1932048"/>
            <a:ext cx="1802932" cy="4270211"/>
          </a:xfrm>
          <a:prstGeom prst="rect">
            <a:avLst/>
          </a:prstGeom>
        </p:spPr>
      </p:pic>
      <p:pic>
        <p:nvPicPr>
          <p:cNvPr id="4" name="Picture 3" descr="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174" y="1863955"/>
            <a:ext cx="2169152" cy="4338304"/>
          </a:xfrm>
          <a:prstGeom prst="rect">
            <a:avLst/>
          </a:prstGeom>
        </p:spPr>
      </p:pic>
      <p:cxnSp>
        <p:nvCxnSpPr>
          <p:cNvPr id="6" name="Straight Arrow Connector 5"/>
          <p:cNvCxnSpPr/>
          <p:nvPr/>
        </p:nvCxnSpPr>
        <p:spPr>
          <a:xfrm>
            <a:off x="2226227" y="3026222"/>
            <a:ext cx="53304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973192" y="3006143"/>
            <a:ext cx="683721"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applicatio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636" y="2116361"/>
            <a:ext cx="2708974" cy="2133317"/>
          </a:xfrm>
          <a:prstGeom prst="rect">
            <a:avLst/>
          </a:prstGeom>
        </p:spPr>
      </p:pic>
    </p:spTree>
    <p:extLst>
      <p:ext uri="{BB962C8B-B14F-4D97-AF65-F5344CB8AC3E}">
        <p14:creationId xmlns:p14="http://schemas.microsoft.com/office/powerpoint/2010/main" val="348577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Navigator</a:t>
            </a:r>
            <a:br>
              <a:rPr lang="en-US" dirty="0" smtClean="0"/>
            </a:br>
            <a:r>
              <a:rPr lang="en-US" sz="2200" dirty="0" smtClean="0"/>
              <a:t>Basic Navigation: Page Header, Key Block, Section Notification, Buttons </a:t>
            </a:r>
            <a:endParaRPr lang="en-US" sz="2200" dirty="0"/>
          </a:p>
        </p:txBody>
      </p:sp>
      <p:pic>
        <p:nvPicPr>
          <p:cNvPr id="11" name="Picture 10" descr="keyBl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7894"/>
            <a:ext cx="9144000" cy="1366345"/>
          </a:xfrm>
          <a:prstGeom prst="rect">
            <a:avLst/>
          </a:prstGeom>
        </p:spPr>
      </p:pic>
      <p:sp>
        <p:nvSpPr>
          <p:cNvPr id="14" name="TextBox 13"/>
          <p:cNvSpPr txBox="1"/>
          <p:nvPr/>
        </p:nvSpPr>
        <p:spPr>
          <a:xfrm>
            <a:off x="116963" y="3242196"/>
            <a:ext cx="9027037" cy="2982099"/>
          </a:xfrm>
          <a:prstGeom prst="rect">
            <a:avLst/>
          </a:prstGeom>
          <a:noFill/>
        </p:spPr>
        <p:txBody>
          <a:bodyPr wrap="square" rtlCol="0">
            <a:spAutoFit/>
          </a:bodyPr>
          <a:lstStyle/>
          <a:p>
            <a:pPr marL="285750" indent="-285750">
              <a:lnSpc>
                <a:spcPct val="110000"/>
              </a:lnSpc>
              <a:buFont typeface="Arial"/>
              <a:buChar char="•"/>
            </a:pPr>
            <a:r>
              <a:rPr lang="en-US" sz="1900" dirty="0" smtClean="0"/>
              <a:t>The first key block </a:t>
            </a:r>
            <a:r>
              <a:rPr lang="en-US" sz="1900" dirty="0"/>
              <a:t>(</a:t>
            </a:r>
            <a:r>
              <a:rPr lang="en-US" sz="1900" dirty="0" smtClean="0"/>
              <a:t>most pages) </a:t>
            </a:r>
            <a:r>
              <a:rPr lang="en-US" sz="1900" dirty="0"/>
              <a:t>contains key </a:t>
            </a:r>
            <a:r>
              <a:rPr lang="en-US" sz="1900" dirty="0" smtClean="0"/>
              <a:t>information - what </a:t>
            </a:r>
            <a:r>
              <a:rPr lang="en-US" sz="1900" dirty="0"/>
              <a:t>data is </a:t>
            </a:r>
            <a:r>
              <a:rPr lang="en-US" sz="1900" dirty="0" smtClean="0"/>
              <a:t>entered</a:t>
            </a:r>
            <a:r>
              <a:rPr lang="en-US" sz="1900" dirty="0"/>
              <a:t> </a:t>
            </a:r>
            <a:r>
              <a:rPr lang="en-US" sz="1900" dirty="0" smtClean="0"/>
              <a:t>determines viewing. This block </a:t>
            </a:r>
            <a:r>
              <a:rPr lang="en-US" sz="1900" dirty="0"/>
              <a:t>stays on the page as </a:t>
            </a:r>
            <a:r>
              <a:rPr lang="en-US" sz="1900" dirty="0" smtClean="0"/>
              <a:t>other sections </a:t>
            </a:r>
            <a:r>
              <a:rPr lang="en-US" sz="1900" dirty="0"/>
              <a:t>are displayed. </a:t>
            </a:r>
          </a:p>
          <a:p>
            <a:pPr marL="285750" indent="-285750">
              <a:lnSpc>
                <a:spcPct val="110000"/>
              </a:lnSpc>
              <a:buFont typeface="Arial"/>
              <a:buChar char="•"/>
            </a:pPr>
            <a:r>
              <a:rPr lang="en-US" sz="1900" dirty="0"/>
              <a:t>When the cursor is in the key block, the fields that can be entered </a:t>
            </a:r>
            <a:r>
              <a:rPr lang="en-US" sz="1900" dirty="0" smtClean="0"/>
              <a:t>are </a:t>
            </a:r>
            <a:r>
              <a:rPr lang="en-US" sz="1900" dirty="0"/>
              <a:t>enabled. When </a:t>
            </a:r>
            <a:r>
              <a:rPr lang="en-US" sz="1900" dirty="0" smtClean="0"/>
              <a:t>leave </a:t>
            </a:r>
            <a:r>
              <a:rPr lang="en-US" sz="1900" dirty="0"/>
              <a:t>the key block, the fields </a:t>
            </a:r>
            <a:r>
              <a:rPr lang="en-US" sz="1900" dirty="0" smtClean="0"/>
              <a:t>are </a:t>
            </a:r>
            <a:r>
              <a:rPr lang="en-US" sz="1900" dirty="0"/>
              <a:t>disabled. </a:t>
            </a:r>
          </a:p>
          <a:p>
            <a:pPr marL="285750" indent="-285750">
              <a:lnSpc>
                <a:spcPct val="110000"/>
              </a:lnSpc>
              <a:buFont typeface="Arial"/>
              <a:buChar char="•"/>
            </a:pPr>
            <a:r>
              <a:rPr lang="en-US" sz="1900" dirty="0"/>
              <a:t>When the cursor is in the key block, the information is displayed in a column format. When </a:t>
            </a:r>
            <a:r>
              <a:rPr lang="en-US" sz="1900" dirty="0" smtClean="0"/>
              <a:t>leave </a:t>
            </a:r>
            <a:r>
              <a:rPr lang="en-US" sz="1900" dirty="0"/>
              <a:t>the key block by clicking the </a:t>
            </a:r>
            <a:r>
              <a:rPr lang="en-US" sz="1900" b="1" dirty="0"/>
              <a:t>Go </a:t>
            </a:r>
            <a:r>
              <a:rPr lang="en-US" sz="1900" dirty="0"/>
              <a:t>(previously Next Block) button, the data is rearranged into a linear format and not enterable. </a:t>
            </a:r>
          </a:p>
          <a:p>
            <a:pPr marL="285750" indent="-285750">
              <a:lnSpc>
                <a:spcPct val="110000"/>
              </a:lnSpc>
              <a:buFont typeface="Arial"/>
              <a:buChar char="•"/>
            </a:pPr>
            <a:r>
              <a:rPr lang="en-US" sz="1900" dirty="0"/>
              <a:t>To access the body of the page, populate the key block data and then click Go. R</a:t>
            </a:r>
            <a:r>
              <a:rPr lang="en-US" sz="1900" dirty="0" smtClean="0"/>
              <a:t>eturn </a:t>
            </a:r>
            <a:r>
              <a:rPr lang="en-US" sz="1900" dirty="0"/>
              <a:t>to the key block </a:t>
            </a:r>
            <a:r>
              <a:rPr lang="en-US" sz="1900" dirty="0" smtClean="0"/>
              <a:t>in </a:t>
            </a:r>
            <a:r>
              <a:rPr lang="en-US" sz="1900" dirty="0"/>
              <a:t>the body of a page by clicking </a:t>
            </a:r>
            <a:r>
              <a:rPr lang="en-US" sz="1900" b="1" dirty="0"/>
              <a:t>Start Over </a:t>
            </a:r>
            <a:r>
              <a:rPr lang="en-US" sz="1900" dirty="0"/>
              <a:t>(previously Rollback). </a:t>
            </a:r>
          </a:p>
        </p:txBody>
      </p:sp>
    </p:spTree>
    <p:extLst>
      <p:ext uri="{BB962C8B-B14F-4D97-AF65-F5344CB8AC3E}">
        <p14:creationId xmlns:p14="http://schemas.microsoft.com/office/powerpoint/2010/main" val="139097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10880</TotalTime>
  <Words>2935</Words>
  <Application>Microsoft Macintosh PowerPoint</Application>
  <PresentationFormat>On-screen Show (4:3)</PresentationFormat>
  <Paragraphs>232</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Banner 9 Training</vt:lpstr>
      <vt:lpstr>Purpose of the Training</vt:lpstr>
      <vt:lpstr>Banner 9 Agenda</vt:lpstr>
      <vt:lpstr>Banner 9 - What’s Different?</vt:lpstr>
      <vt:lpstr>Application Navigator Access Banner Administrative Applications </vt:lpstr>
      <vt:lpstr>Application Navigator Access Banner Administrative Applications </vt:lpstr>
      <vt:lpstr>Application Navigator Access Banner Administrative Applications </vt:lpstr>
      <vt:lpstr>Application Navigator Access Banner Administrative Applications </vt:lpstr>
      <vt:lpstr>Application Navigator Basic Navigation: Page Header, Key Block, Section Notification, Buttons </vt:lpstr>
      <vt:lpstr>Main Menu Choose which modules, pages, etc.</vt:lpstr>
      <vt:lpstr>Application Navigator Basic Navigation: Page Header, Key Block, Section Notification, Buttons </vt:lpstr>
      <vt:lpstr>Notification Center &amp; Help Information/Communication Displayed</vt:lpstr>
      <vt:lpstr>Notification Center &amp; Help Information/Communication Displayed</vt:lpstr>
      <vt:lpstr>Tools, Related &amp; Exit</vt:lpstr>
      <vt:lpstr>Increased Accessibility &amp; Customization</vt:lpstr>
      <vt:lpstr>myBanner</vt:lpstr>
      <vt:lpstr> My Banner</vt:lpstr>
      <vt:lpstr> My Banner Maintenance Page</vt:lpstr>
      <vt:lpstr> My Banner Maintenance Page</vt:lpstr>
      <vt:lpstr> My Banner Maintenance Page</vt:lpstr>
      <vt:lpstr>Advanced Features Preparing for Academic Future</vt:lpstr>
      <vt:lpstr>Advanced Features Preparing for Academic Future</vt:lpstr>
      <vt:lpstr>DegreeWorks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B</dc:creator>
  <cp:lastModifiedBy>L B</cp:lastModifiedBy>
  <cp:revision>86</cp:revision>
  <dcterms:created xsi:type="dcterms:W3CDTF">2018-07-15T18:31:43Z</dcterms:created>
  <dcterms:modified xsi:type="dcterms:W3CDTF">2018-07-25T18:41:13Z</dcterms:modified>
</cp:coreProperties>
</file>